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3" r:id="rId3"/>
    <p:sldId id="257" r:id="rId4"/>
    <p:sldId id="259" r:id="rId5"/>
    <p:sldId id="284"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85" r:id="rId22"/>
  </p:sldIdLst>
  <p:sldSz cx="10083800" cy="7556500"/>
  <p:notesSz cx="100838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7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65600" y="384809"/>
            <a:ext cx="1752600"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12570" y="4231640"/>
            <a:ext cx="705866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rgbClr val="6666F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504190" y="1737995"/>
            <a:ext cx="4386453"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93157" y="1737995"/>
            <a:ext cx="4386453"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8190" y="241300"/>
            <a:ext cx="8567419" cy="132080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1010919" y="2585720"/>
            <a:ext cx="7917180" cy="3247390"/>
          </a:xfrm>
          <a:prstGeom prst="rect">
            <a:avLst/>
          </a:prstGeom>
        </p:spPr>
        <p:txBody>
          <a:bodyPr wrap="square" lIns="0" tIns="0" rIns="0" bIns="0">
            <a:spAutoFit/>
          </a:bodyPr>
          <a:lstStyle>
            <a:lvl1pPr>
              <a:defRPr sz="3200" b="0" i="0">
                <a:solidFill>
                  <a:srgbClr val="6666FF"/>
                </a:solidFill>
                <a:latin typeface="Arial"/>
                <a:cs typeface="Arial"/>
              </a:defRPr>
            </a:lvl1pPr>
          </a:lstStyle>
          <a:p>
            <a:endParaRPr/>
          </a:p>
        </p:txBody>
      </p:sp>
      <p:sp>
        <p:nvSpPr>
          <p:cNvPr id="4" name="Holder 4"/>
          <p:cNvSpPr>
            <a:spLocks noGrp="1"/>
          </p:cNvSpPr>
          <p:nvPr>
            <p:ph type="ftr" sz="quarter" idx="5"/>
          </p:nvPr>
        </p:nvSpPr>
        <p:spPr>
          <a:xfrm>
            <a:off x="3428492" y="7027545"/>
            <a:ext cx="3226816"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4190" y="7027545"/>
            <a:ext cx="2319274"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1/8/2020</a:t>
            </a:fld>
            <a:endParaRPr lang="en-US"/>
          </a:p>
        </p:txBody>
      </p:sp>
      <p:sp>
        <p:nvSpPr>
          <p:cNvPr id="6" name="Holder 6"/>
          <p:cNvSpPr>
            <a:spLocks noGrp="1"/>
          </p:cNvSpPr>
          <p:nvPr>
            <p:ph type="sldNum" sz="quarter" idx="7"/>
          </p:nvPr>
        </p:nvSpPr>
        <p:spPr>
          <a:xfrm>
            <a:off x="7260336" y="7027545"/>
            <a:ext cx="2319274"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78720" cy="7556500"/>
            <a:chOff x="0" y="0"/>
            <a:chExt cx="10078720" cy="7556500"/>
          </a:xfrm>
        </p:grpSpPr>
        <p:sp>
          <p:nvSpPr>
            <p:cNvPr id="3" name="object 3"/>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9589" y="359409"/>
              <a:ext cx="8208009" cy="3743960"/>
            </a:xfrm>
            <a:prstGeom prst="rect">
              <a:avLst/>
            </a:prstGeom>
            <a:blipFill>
              <a:blip r:embed="rId3" cstate="print"/>
              <a:stretch>
                <a:fillRect/>
              </a:stretch>
            </a:blipFill>
          </p:spPr>
          <p:txBody>
            <a:bodyPr wrap="square" lIns="0" tIns="0" rIns="0" bIns="0" rtlCol="0"/>
            <a:lstStyle/>
            <a:p>
              <a:endParaRPr/>
            </a:p>
          </p:txBody>
        </p:sp>
      </p:grpSp>
      <p:sp>
        <p:nvSpPr>
          <p:cNvPr id="6" name="object 6"/>
          <p:cNvSpPr/>
          <p:nvPr/>
        </p:nvSpPr>
        <p:spPr>
          <a:xfrm>
            <a:off x="431800" y="4319270"/>
            <a:ext cx="5029200" cy="25717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800" y="1944370"/>
            <a:ext cx="8855710" cy="5327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65600" y="384809"/>
            <a:ext cx="776605" cy="452120"/>
          </a:xfrm>
          <a:prstGeom prst="rect">
            <a:avLst/>
          </a:prstGeom>
        </p:spPr>
        <p:txBody>
          <a:bodyPr vert="horz" wrap="square" lIns="0" tIns="12700" rIns="0" bIns="0" rtlCol="0">
            <a:spAutoFit/>
          </a:bodyPr>
          <a:lstStyle/>
          <a:p>
            <a:pPr marL="12700">
              <a:lnSpc>
                <a:spcPct val="100000"/>
              </a:lnSpc>
              <a:spcBef>
                <a:spcPts val="100"/>
              </a:spcBef>
            </a:pPr>
            <a:r>
              <a:rPr sz="2800" b="1" spc="-15" dirty="0">
                <a:solidFill>
                  <a:srgbClr val="FF0000"/>
                </a:solidFill>
                <a:latin typeface="Arial"/>
                <a:cs typeface="Arial"/>
              </a:rPr>
              <a:t>C</a:t>
            </a:r>
            <a:r>
              <a:rPr sz="2800" b="1" dirty="0">
                <a:solidFill>
                  <a:srgbClr val="FF0000"/>
                </a:solidFill>
                <a:latin typeface="Arial"/>
                <a:cs typeface="Arial"/>
              </a:rPr>
              <a:t>l</a:t>
            </a:r>
            <a:r>
              <a:rPr sz="2800" b="1" spc="10" dirty="0">
                <a:solidFill>
                  <a:srgbClr val="FF0000"/>
                </a:solidFill>
                <a:latin typeface="Arial"/>
                <a:cs typeface="Arial"/>
              </a:rPr>
              <a:t>a</a:t>
            </a:r>
            <a:r>
              <a:rPr sz="2800" b="1" dirty="0">
                <a:solidFill>
                  <a:srgbClr val="FF0000"/>
                </a:solidFill>
                <a:latin typeface="Arial"/>
                <a:cs typeface="Arial"/>
              </a:rPr>
              <a:t>y</a:t>
            </a:r>
            <a:endParaRPr sz="2800">
              <a:latin typeface="Arial"/>
              <a:cs typeface="Arial"/>
            </a:endParaRPr>
          </a:p>
        </p:txBody>
      </p:sp>
      <p:sp>
        <p:nvSpPr>
          <p:cNvPr id="4" name="object 4"/>
          <p:cNvSpPr txBox="1"/>
          <p:nvPr/>
        </p:nvSpPr>
        <p:spPr>
          <a:xfrm>
            <a:off x="171450" y="1069339"/>
            <a:ext cx="134620" cy="190500"/>
          </a:xfrm>
          <a:prstGeom prst="rect">
            <a:avLst/>
          </a:prstGeom>
        </p:spPr>
        <p:txBody>
          <a:bodyPr vert="horz" wrap="square" lIns="0" tIns="16510" rIns="0" bIns="0" rtlCol="0">
            <a:spAutoFit/>
          </a:bodyPr>
          <a:lstStyle/>
          <a:p>
            <a:pPr marL="12700">
              <a:lnSpc>
                <a:spcPct val="100000"/>
              </a:lnSpc>
              <a:spcBef>
                <a:spcPts val="130"/>
              </a:spcBef>
            </a:pPr>
            <a:r>
              <a:rPr sz="1050" spc="220" dirty="0">
                <a:latin typeface="Calibri"/>
                <a:cs typeface="Calibri"/>
              </a:rPr>
              <a:t>●</a:t>
            </a:r>
            <a:endParaRPr sz="1050">
              <a:latin typeface="Calibri"/>
              <a:cs typeface="Calibri"/>
            </a:endParaRPr>
          </a:p>
        </p:txBody>
      </p:sp>
      <p:sp>
        <p:nvSpPr>
          <p:cNvPr id="5" name="object 5"/>
          <p:cNvSpPr txBox="1"/>
          <p:nvPr/>
        </p:nvSpPr>
        <p:spPr>
          <a:xfrm>
            <a:off x="495300" y="966470"/>
            <a:ext cx="9441180" cy="730250"/>
          </a:xfrm>
          <a:prstGeom prst="rect">
            <a:avLst/>
          </a:prstGeom>
        </p:spPr>
        <p:txBody>
          <a:bodyPr vert="horz" wrap="square" lIns="0" tIns="45720" rIns="0" bIns="0" rtlCol="0">
            <a:spAutoFit/>
          </a:bodyPr>
          <a:lstStyle/>
          <a:p>
            <a:pPr marL="12700" marR="5080">
              <a:lnSpc>
                <a:spcPts val="2670"/>
              </a:lnSpc>
              <a:spcBef>
                <a:spcPts val="360"/>
              </a:spcBef>
            </a:pPr>
            <a:r>
              <a:rPr sz="2400" dirty="0">
                <a:latin typeface="Arial"/>
                <a:cs typeface="Arial"/>
              </a:rPr>
              <a:t>The </a:t>
            </a:r>
            <a:r>
              <a:rPr sz="2400" spc="-10" dirty="0">
                <a:latin typeface="Arial"/>
                <a:cs typeface="Arial"/>
              </a:rPr>
              <a:t>clay </a:t>
            </a:r>
            <a:r>
              <a:rPr sz="2400" spc="-5" dirty="0">
                <a:latin typeface="Arial"/>
                <a:cs typeface="Arial"/>
              </a:rPr>
              <a:t>is usually </a:t>
            </a:r>
            <a:r>
              <a:rPr sz="2400" spc="-10" dirty="0">
                <a:latin typeface="Arial"/>
                <a:cs typeface="Arial"/>
              </a:rPr>
              <a:t>added </a:t>
            </a:r>
            <a:r>
              <a:rPr sz="2400" spc="5" dirty="0">
                <a:latin typeface="Arial"/>
                <a:cs typeface="Arial"/>
              </a:rPr>
              <a:t>to </a:t>
            </a:r>
            <a:r>
              <a:rPr sz="2400" spc="-5" dirty="0">
                <a:latin typeface="Arial"/>
                <a:cs typeface="Arial"/>
              </a:rPr>
              <a:t>straw(rice </a:t>
            </a:r>
            <a:r>
              <a:rPr sz="2400" dirty="0">
                <a:latin typeface="Arial"/>
                <a:cs typeface="Arial"/>
              </a:rPr>
              <a:t>straw), </a:t>
            </a:r>
            <a:r>
              <a:rPr sz="2400" spc="-5" dirty="0">
                <a:latin typeface="Arial"/>
                <a:cs typeface="Arial"/>
              </a:rPr>
              <a:t>sand, and then water in  order </a:t>
            </a:r>
            <a:r>
              <a:rPr sz="2400" dirty="0">
                <a:latin typeface="Arial"/>
                <a:cs typeface="Arial"/>
              </a:rPr>
              <a:t>to </a:t>
            </a:r>
            <a:r>
              <a:rPr sz="2400" spc="5" dirty="0">
                <a:latin typeface="Arial"/>
                <a:cs typeface="Arial"/>
              </a:rPr>
              <a:t>make </a:t>
            </a:r>
            <a:r>
              <a:rPr sz="2400" spc="-5" dirty="0">
                <a:latin typeface="Arial"/>
                <a:cs typeface="Arial"/>
              </a:rPr>
              <a:t>bricks that are used as</a:t>
            </a:r>
            <a:r>
              <a:rPr sz="2400" spc="25" dirty="0">
                <a:latin typeface="Arial"/>
                <a:cs typeface="Arial"/>
              </a:rPr>
              <a:t> </a:t>
            </a:r>
            <a:r>
              <a:rPr sz="2400" spc="-5" dirty="0">
                <a:latin typeface="Arial"/>
                <a:cs typeface="Arial"/>
              </a:rPr>
              <a:t>walls.</a:t>
            </a:r>
            <a:endParaRPr sz="2400">
              <a:latin typeface="Arial"/>
              <a:cs typeface="Arial"/>
            </a:endParaRP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78720" cy="7556500"/>
            <a:chOff x="0" y="0"/>
            <a:chExt cx="10078720" cy="7556500"/>
          </a:xfrm>
        </p:grpSpPr>
        <p:sp>
          <p:nvSpPr>
            <p:cNvPr id="3" name="object 3"/>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28059" y="2807970"/>
              <a:ext cx="6192520" cy="474853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819910" y="553720"/>
            <a:ext cx="6431280" cy="695960"/>
          </a:xfrm>
          <a:prstGeom prst="rect">
            <a:avLst/>
          </a:prstGeom>
        </p:spPr>
        <p:txBody>
          <a:bodyPr vert="horz" wrap="square" lIns="0" tIns="12700" rIns="0" bIns="0" rtlCol="0">
            <a:spAutoFit/>
          </a:bodyPr>
          <a:lstStyle/>
          <a:p>
            <a:pPr marL="12700">
              <a:lnSpc>
                <a:spcPct val="100000"/>
              </a:lnSpc>
              <a:spcBef>
                <a:spcPts val="100"/>
              </a:spcBef>
            </a:pPr>
            <a:r>
              <a:rPr spc="-40" dirty="0"/>
              <a:t>Walls </a:t>
            </a:r>
            <a:r>
              <a:rPr spc="-5" dirty="0"/>
              <a:t>made of clay</a:t>
            </a:r>
            <a:r>
              <a:rPr spc="-15" dirty="0"/>
              <a:t> </a:t>
            </a:r>
            <a:r>
              <a:rPr spc="-5" dirty="0"/>
              <a:t>blocks</a:t>
            </a:r>
          </a:p>
        </p:txBody>
      </p:sp>
      <p:sp>
        <p:nvSpPr>
          <p:cNvPr id="6" name="object 6"/>
          <p:cNvSpPr/>
          <p:nvPr/>
        </p:nvSpPr>
        <p:spPr>
          <a:xfrm>
            <a:off x="215900" y="1358900"/>
            <a:ext cx="2987040" cy="22402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1490" y="501650"/>
            <a:ext cx="288798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C0000"/>
                </a:solidFill>
              </a:rPr>
              <a:t>Roofing </a:t>
            </a:r>
            <a:r>
              <a:rPr sz="2400" dirty="0">
                <a:solidFill>
                  <a:srgbClr val="CC0000"/>
                </a:solidFill>
              </a:rPr>
              <a:t>made </a:t>
            </a:r>
            <a:r>
              <a:rPr sz="2400" spc="-5" dirty="0">
                <a:solidFill>
                  <a:srgbClr val="CC0000"/>
                </a:solidFill>
              </a:rPr>
              <a:t>of</a:t>
            </a:r>
            <a:r>
              <a:rPr sz="2400" spc="-80" dirty="0">
                <a:solidFill>
                  <a:srgbClr val="CC0000"/>
                </a:solidFill>
              </a:rPr>
              <a:t> </a:t>
            </a:r>
            <a:r>
              <a:rPr sz="2400" spc="-5" dirty="0">
                <a:solidFill>
                  <a:srgbClr val="CC0000"/>
                </a:solidFill>
              </a:rPr>
              <a:t>clay</a:t>
            </a:r>
            <a:endParaRPr sz="2400"/>
          </a:p>
        </p:txBody>
      </p:sp>
      <p:sp>
        <p:nvSpPr>
          <p:cNvPr id="3" name="object 3"/>
          <p:cNvSpPr/>
          <p:nvPr/>
        </p:nvSpPr>
        <p:spPr>
          <a:xfrm>
            <a:off x="0" y="1295400"/>
            <a:ext cx="10078720" cy="6261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78720" cy="7556500"/>
            <a:chOff x="0" y="0"/>
            <a:chExt cx="10078720" cy="7556500"/>
          </a:xfrm>
        </p:grpSpPr>
        <p:sp>
          <p:nvSpPr>
            <p:cNvPr id="3" name="object 3"/>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5309" y="2727960"/>
              <a:ext cx="2880360" cy="238379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04640" y="2231389"/>
              <a:ext cx="5542279" cy="439166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213100" y="468630"/>
            <a:ext cx="3289300" cy="513080"/>
          </a:xfrm>
          <a:prstGeom prst="rect">
            <a:avLst/>
          </a:prstGeom>
        </p:spPr>
        <p:txBody>
          <a:bodyPr vert="horz" wrap="square" lIns="0" tIns="12700" rIns="0" bIns="0" rtlCol="0">
            <a:spAutoFit/>
          </a:bodyPr>
          <a:lstStyle/>
          <a:p>
            <a:pPr marL="12700">
              <a:lnSpc>
                <a:spcPct val="100000"/>
              </a:lnSpc>
              <a:spcBef>
                <a:spcPts val="100"/>
              </a:spcBef>
            </a:pPr>
            <a:r>
              <a:rPr sz="3200" spc="-30" dirty="0">
                <a:solidFill>
                  <a:srgbClr val="FFFF00"/>
                </a:solidFill>
              </a:rPr>
              <a:t>Tiles </a:t>
            </a:r>
            <a:r>
              <a:rPr sz="3200" spc="5" dirty="0">
                <a:solidFill>
                  <a:srgbClr val="FFFF00"/>
                </a:solidFill>
              </a:rPr>
              <a:t>made </a:t>
            </a:r>
            <a:r>
              <a:rPr sz="3200" dirty="0">
                <a:solidFill>
                  <a:srgbClr val="FFFF00"/>
                </a:solidFill>
              </a:rPr>
              <a:t>of</a:t>
            </a:r>
            <a:r>
              <a:rPr sz="3200" spc="-55" dirty="0">
                <a:solidFill>
                  <a:srgbClr val="FFFF00"/>
                </a:solidFill>
              </a:rPr>
              <a:t> </a:t>
            </a:r>
            <a:r>
              <a:rPr sz="3200" spc="-5" dirty="0">
                <a:solidFill>
                  <a:srgbClr val="FFFF00"/>
                </a:solidFill>
              </a:rPr>
              <a:t>clay</a:t>
            </a:r>
            <a:endParaRPr sz="3200"/>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9079" y="1206500"/>
            <a:ext cx="9361805" cy="3177152"/>
          </a:xfrm>
          <a:prstGeom prst="rect">
            <a:avLst/>
          </a:prstGeom>
        </p:spPr>
        <p:txBody>
          <a:bodyPr vert="horz" wrap="square" lIns="0" tIns="45085" rIns="0" bIns="0" rtlCol="0">
            <a:spAutoFit/>
          </a:bodyPr>
          <a:lstStyle/>
          <a:p>
            <a:pPr marL="355600" marR="1718945" indent="-342900" algn="just">
              <a:lnSpc>
                <a:spcPts val="2680"/>
              </a:lnSpc>
              <a:spcBef>
                <a:spcPts val="355"/>
              </a:spcBef>
              <a:buFont typeface="Arial" panose="020B0604020202020204" pitchFamily="34" charset="0"/>
              <a:buChar char="•"/>
            </a:pPr>
            <a:r>
              <a:rPr lang="en-US" sz="2400" dirty="0">
                <a:solidFill>
                  <a:srgbClr val="FFFF00"/>
                </a:solidFill>
                <a:latin typeface="Arial" panose="020B0604020202020204" pitchFamily="34" charset="0"/>
                <a:cs typeface="Arial" panose="020B0604020202020204" pitchFamily="34" charset="0"/>
              </a:rPr>
              <a:t>W</a:t>
            </a:r>
            <a:r>
              <a:rPr lang="en-US" sz="2400" dirty="0" smtClean="0">
                <a:solidFill>
                  <a:srgbClr val="FFFF00"/>
                </a:solidFill>
                <a:latin typeface="Arial" panose="020B0604020202020204" pitchFamily="34" charset="0"/>
                <a:cs typeface="Arial" panose="020B0604020202020204" pitchFamily="34" charset="0"/>
              </a:rPr>
              <a:t>ood prepared for use in building. </a:t>
            </a:r>
            <a:r>
              <a:rPr sz="2400" spc="-5" dirty="0" smtClean="0">
                <a:solidFill>
                  <a:srgbClr val="FFFF66"/>
                </a:solidFill>
                <a:latin typeface="Arial"/>
                <a:cs typeface="Arial"/>
              </a:rPr>
              <a:t>Recycling </a:t>
            </a:r>
            <a:r>
              <a:rPr sz="2400" dirty="0">
                <a:solidFill>
                  <a:srgbClr val="FFFF66"/>
                </a:solidFill>
                <a:latin typeface="Arial"/>
                <a:cs typeface="Arial"/>
              </a:rPr>
              <a:t>timber </a:t>
            </a:r>
            <a:r>
              <a:rPr sz="2400" spc="-5" dirty="0">
                <a:solidFill>
                  <a:srgbClr val="FFFF66"/>
                </a:solidFill>
                <a:latin typeface="Arial"/>
                <a:cs typeface="Arial"/>
              </a:rPr>
              <a:t>is </a:t>
            </a:r>
            <a:r>
              <a:rPr sz="2400" dirty="0">
                <a:solidFill>
                  <a:srgbClr val="FFFF66"/>
                </a:solidFill>
                <a:latin typeface="Arial"/>
                <a:cs typeface="Arial"/>
              </a:rPr>
              <a:t>the </a:t>
            </a:r>
            <a:r>
              <a:rPr sz="2400" spc="-5" dirty="0">
                <a:solidFill>
                  <a:srgbClr val="FFFF66"/>
                </a:solidFill>
                <a:latin typeface="Arial"/>
                <a:cs typeface="Arial"/>
              </a:rPr>
              <a:t>environmentally friendly</a:t>
            </a:r>
            <a:r>
              <a:rPr sz="2400" dirty="0">
                <a:solidFill>
                  <a:srgbClr val="FFFF66"/>
                </a:solidFill>
                <a:latin typeface="Arial"/>
                <a:cs typeface="Arial"/>
              </a:rPr>
              <a:t> </a:t>
            </a:r>
            <a:r>
              <a:rPr sz="2400" spc="-5" dirty="0">
                <a:solidFill>
                  <a:srgbClr val="FFFF66"/>
                </a:solidFill>
                <a:latin typeface="Arial"/>
                <a:cs typeface="Arial"/>
              </a:rPr>
              <a:t>product</a:t>
            </a:r>
            <a:endParaRPr sz="2400" dirty="0">
              <a:latin typeface="Arial"/>
              <a:cs typeface="Arial"/>
            </a:endParaRPr>
          </a:p>
          <a:p>
            <a:pPr algn="just">
              <a:lnSpc>
                <a:spcPct val="100000"/>
              </a:lnSpc>
              <a:spcBef>
                <a:spcPts val="20"/>
              </a:spcBef>
            </a:pPr>
            <a:endParaRPr sz="2350" dirty="0">
              <a:latin typeface="Arial"/>
              <a:cs typeface="Arial"/>
            </a:endParaRPr>
          </a:p>
          <a:p>
            <a:pPr marL="355600" marR="930275" indent="-342900" algn="just">
              <a:lnSpc>
                <a:spcPts val="2680"/>
              </a:lnSpc>
              <a:buFont typeface="Arial" panose="020B0604020202020204" pitchFamily="34" charset="0"/>
              <a:buChar char="•"/>
              <a:tabLst>
                <a:tab pos="2579370" algn="l"/>
              </a:tabLst>
            </a:pPr>
            <a:r>
              <a:rPr lang="en-US" sz="2400" dirty="0">
                <a:solidFill>
                  <a:srgbClr val="FFFF00"/>
                </a:solidFill>
                <a:latin typeface="Arial" panose="020B0604020202020204" pitchFamily="34" charset="0"/>
                <a:cs typeface="Arial" panose="020B0604020202020204" pitchFamily="34" charset="0"/>
              </a:rPr>
              <a:t>Timber recycling or wood recycling is the process of turning waste timber into usable products. ... </a:t>
            </a:r>
            <a:endParaRPr lang="en-US" sz="2400" dirty="0" smtClean="0">
              <a:solidFill>
                <a:srgbClr val="FFFF00"/>
              </a:solidFill>
              <a:latin typeface="Arial" panose="020B0604020202020204" pitchFamily="34" charset="0"/>
              <a:cs typeface="Arial" panose="020B0604020202020204" pitchFamily="34" charset="0"/>
            </a:endParaRPr>
          </a:p>
          <a:p>
            <a:pPr marL="355600" marR="930275" indent="-342900" algn="just">
              <a:lnSpc>
                <a:spcPts val="2680"/>
              </a:lnSpc>
              <a:buFont typeface="Arial" panose="020B0604020202020204" pitchFamily="34" charset="0"/>
              <a:buChar char="•"/>
              <a:tabLst>
                <a:tab pos="2579370" algn="l"/>
              </a:tabLst>
            </a:pPr>
            <a:r>
              <a:rPr lang="en-US" sz="2400" dirty="0" smtClean="0">
                <a:solidFill>
                  <a:srgbClr val="FFFF00"/>
                </a:solidFill>
                <a:latin typeface="Arial" panose="020B0604020202020204" pitchFamily="34" charset="0"/>
                <a:cs typeface="Arial" panose="020B0604020202020204" pitchFamily="34" charset="0"/>
              </a:rPr>
              <a:t>Recycling </a:t>
            </a:r>
            <a:r>
              <a:rPr lang="en-US" sz="2400" dirty="0">
                <a:solidFill>
                  <a:srgbClr val="FFFF00"/>
                </a:solidFill>
                <a:latin typeface="Arial" panose="020B0604020202020204" pitchFamily="34" charset="0"/>
                <a:cs typeface="Arial" panose="020B0604020202020204" pitchFamily="34" charset="0"/>
              </a:rPr>
              <a:t>timber is the environmentally friendliest form of timber production and is very common in countries such as Australia and New Zealand where supplies of old wooden structures are plentiful.</a:t>
            </a:r>
            <a:endParaRPr sz="2400" dirty="0">
              <a:solidFill>
                <a:srgbClr val="FFFF00"/>
              </a:solidFill>
              <a:latin typeface="Arial" panose="020B0604020202020204" pitchFamily="34" charset="0"/>
              <a:cs typeface="Arial" panose="020B0604020202020204" pitchFamily="34" charset="0"/>
            </a:endParaRPr>
          </a:p>
        </p:txBody>
      </p:sp>
      <p:sp>
        <p:nvSpPr>
          <p:cNvPr id="4" name="object 4"/>
          <p:cNvSpPr txBox="1">
            <a:spLocks noGrp="1"/>
          </p:cNvSpPr>
          <p:nvPr>
            <p:ph type="title"/>
          </p:nvPr>
        </p:nvSpPr>
        <p:spPr>
          <a:xfrm>
            <a:off x="3970020" y="198119"/>
            <a:ext cx="2137410" cy="6959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3333"/>
                </a:solidFill>
              </a:rPr>
              <a:t>TIMBER</a:t>
            </a:r>
          </a:p>
        </p:txBody>
      </p:sp>
    </p:spTree>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78720" cy="7556500"/>
            <a:chOff x="0" y="0"/>
            <a:chExt cx="10078720" cy="7556500"/>
          </a:xfrm>
        </p:grpSpPr>
        <p:sp>
          <p:nvSpPr>
            <p:cNvPr id="3" name="object 3"/>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59409" y="2448560"/>
              <a:ext cx="3995420" cy="410337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968240" y="2374900"/>
              <a:ext cx="4536440" cy="432054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1442719" y="6896100"/>
            <a:ext cx="1720214"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Arial"/>
                <a:cs typeface="Arial"/>
              </a:rPr>
              <a:t>FRAMES</a:t>
            </a:r>
            <a:endParaRPr sz="3200">
              <a:latin typeface="Arial"/>
              <a:cs typeface="Arial"/>
            </a:endParaRPr>
          </a:p>
        </p:txBody>
      </p:sp>
      <p:sp>
        <p:nvSpPr>
          <p:cNvPr id="7" name="object 7"/>
          <p:cNvSpPr txBox="1"/>
          <p:nvPr/>
        </p:nvSpPr>
        <p:spPr>
          <a:xfrm>
            <a:off x="365759" y="947420"/>
            <a:ext cx="9079865" cy="299720"/>
          </a:xfrm>
          <a:prstGeom prst="rect">
            <a:avLst/>
          </a:prstGeom>
        </p:spPr>
        <p:txBody>
          <a:bodyPr vert="horz" wrap="square" lIns="0" tIns="12700" rIns="0" bIns="0" rtlCol="0">
            <a:spAutoFit/>
          </a:bodyPr>
          <a:lstStyle/>
          <a:p>
            <a:pPr marL="12700">
              <a:lnSpc>
                <a:spcPct val="100000"/>
              </a:lnSpc>
              <a:spcBef>
                <a:spcPts val="100"/>
              </a:spcBef>
            </a:pPr>
            <a:r>
              <a:rPr sz="1800" spc="-650" dirty="0">
                <a:solidFill>
                  <a:srgbClr val="FFFF00"/>
                </a:solidFill>
                <a:latin typeface="Arial"/>
                <a:cs typeface="Arial"/>
              </a:rPr>
              <a:t>N</a:t>
            </a:r>
            <a:r>
              <a:rPr sz="1800" spc="-650" dirty="0">
                <a:solidFill>
                  <a:srgbClr val="0000FF"/>
                </a:solidFill>
                <a:latin typeface="Arial"/>
                <a:cs typeface="Arial"/>
              </a:rPr>
              <a:t>.</a:t>
            </a:r>
            <a:r>
              <a:rPr sz="1800" spc="290" dirty="0">
                <a:solidFill>
                  <a:srgbClr val="0000FF"/>
                </a:solidFill>
                <a:latin typeface="Arial"/>
                <a:cs typeface="Arial"/>
              </a:rPr>
              <a:t> </a:t>
            </a:r>
            <a:r>
              <a:rPr sz="1800" dirty="0">
                <a:solidFill>
                  <a:srgbClr val="FFFF00"/>
                </a:solidFill>
                <a:latin typeface="Arial"/>
                <a:cs typeface="Arial"/>
              </a:rPr>
              <a:t>OW </a:t>
            </a:r>
            <a:r>
              <a:rPr sz="1800" spc="-5" dirty="0">
                <a:solidFill>
                  <a:srgbClr val="FFFF00"/>
                </a:solidFill>
                <a:latin typeface="Arial"/>
                <a:cs typeface="Arial"/>
              </a:rPr>
              <a:t>LET US SEE HOW TIMBER CAN BE USED </a:t>
            </a:r>
            <a:r>
              <a:rPr sz="1800" dirty="0">
                <a:solidFill>
                  <a:srgbClr val="FFFF00"/>
                </a:solidFill>
                <a:latin typeface="Arial"/>
                <a:cs typeface="Arial"/>
              </a:rPr>
              <a:t>IN </a:t>
            </a:r>
            <a:r>
              <a:rPr sz="1800" spc="-5" dirty="0">
                <a:solidFill>
                  <a:srgbClr val="FFFF00"/>
                </a:solidFill>
                <a:latin typeface="Arial"/>
                <a:cs typeface="Arial"/>
              </a:rPr>
              <a:t>OUR CONTRUCTION</a:t>
            </a:r>
            <a:r>
              <a:rPr sz="1800" spc="-55" dirty="0">
                <a:solidFill>
                  <a:srgbClr val="FFFF00"/>
                </a:solidFill>
                <a:latin typeface="Arial"/>
                <a:cs typeface="Arial"/>
              </a:rPr>
              <a:t> </a:t>
            </a:r>
            <a:r>
              <a:rPr sz="1800" spc="-5" dirty="0">
                <a:solidFill>
                  <a:srgbClr val="FFFF00"/>
                </a:solidFill>
                <a:latin typeface="Arial"/>
                <a:cs typeface="Arial"/>
              </a:rPr>
              <a:t>PROJECTS.</a:t>
            </a:r>
            <a:endParaRPr sz="1800">
              <a:latin typeface="Arial"/>
              <a:cs typeface="Arial"/>
            </a:endParaRPr>
          </a:p>
        </p:txBody>
      </p:sp>
      <p:sp>
        <p:nvSpPr>
          <p:cNvPr id="8" name="object 8"/>
          <p:cNvSpPr txBox="1"/>
          <p:nvPr/>
        </p:nvSpPr>
        <p:spPr>
          <a:xfrm>
            <a:off x="5892800" y="6946900"/>
            <a:ext cx="2038350" cy="513080"/>
          </a:xfrm>
          <a:prstGeom prst="rect">
            <a:avLst/>
          </a:prstGeom>
        </p:spPr>
        <p:txBody>
          <a:bodyPr vert="horz" wrap="square" lIns="0" tIns="12700" rIns="0" bIns="0" rtlCol="0">
            <a:spAutoFit/>
          </a:bodyPr>
          <a:lstStyle/>
          <a:p>
            <a:pPr marL="12700">
              <a:lnSpc>
                <a:spcPct val="100000"/>
              </a:lnSpc>
              <a:spcBef>
                <a:spcPts val="100"/>
              </a:spcBef>
            </a:pPr>
            <a:r>
              <a:rPr sz="3200" spc="5" dirty="0">
                <a:latin typeface="Arial"/>
                <a:cs typeface="Arial"/>
              </a:rPr>
              <a:t>R</a:t>
            </a:r>
            <a:r>
              <a:rPr sz="3200" spc="-5" dirty="0">
                <a:latin typeface="Arial"/>
                <a:cs typeface="Arial"/>
              </a:rPr>
              <a:t>U</a:t>
            </a:r>
            <a:r>
              <a:rPr sz="3200" spc="5" dirty="0">
                <a:latin typeface="Arial"/>
                <a:cs typeface="Arial"/>
              </a:rPr>
              <a:t>N</a:t>
            </a:r>
            <a:r>
              <a:rPr sz="3200" spc="-5" dirty="0">
                <a:latin typeface="Arial"/>
                <a:cs typeface="Arial"/>
              </a:rPr>
              <a:t>N</a:t>
            </a:r>
            <a:r>
              <a:rPr sz="3200" spc="5" dirty="0">
                <a:latin typeface="Arial"/>
                <a:cs typeface="Arial"/>
              </a:rPr>
              <a:t>ER</a:t>
            </a:r>
            <a:r>
              <a:rPr sz="3200" dirty="0">
                <a:latin typeface="Arial"/>
                <a:cs typeface="Arial"/>
              </a:rPr>
              <a:t>S</a:t>
            </a:r>
            <a:endParaRPr sz="3200">
              <a:latin typeface="Arial"/>
              <a:cs typeface="Arial"/>
            </a:endParaRP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953000" y="3709734"/>
            <a:ext cx="76200" cy="255904"/>
          </a:xfrm>
          <a:prstGeom prst="rect">
            <a:avLst/>
          </a:prstGeom>
        </p:spPr>
        <p:txBody>
          <a:bodyPr vert="horz" wrap="square" lIns="0" tIns="0" rIns="0" bIns="0" rtlCol="0">
            <a:spAutoFit/>
          </a:bodyPr>
          <a:lstStyle/>
          <a:p>
            <a:pPr>
              <a:lnSpc>
                <a:spcPts val="1989"/>
              </a:lnSpc>
            </a:pPr>
            <a:r>
              <a:rPr sz="1800" dirty="0">
                <a:latin typeface="Arial"/>
                <a:cs typeface="Arial"/>
              </a:rPr>
              <a:t>`</a:t>
            </a:r>
            <a:endParaRPr sz="1800">
              <a:latin typeface="Arial"/>
              <a:cs typeface="Arial"/>
            </a:endParaRPr>
          </a:p>
        </p:txBody>
      </p:sp>
      <p:grpSp>
        <p:nvGrpSpPr>
          <p:cNvPr id="4" name="object 4"/>
          <p:cNvGrpSpPr/>
          <p:nvPr/>
        </p:nvGrpSpPr>
        <p:grpSpPr>
          <a:xfrm>
            <a:off x="143510" y="934719"/>
            <a:ext cx="9747250" cy="5688330"/>
            <a:chOff x="143510" y="934719"/>
            <a:chExt cx="9747250" cy="5688330"/>
          </a:xfrm>
        </p:grpSpPr>
        <p:sp>
          <p:nvSpPr>
            <p:cNvPr id="5" name="object 5"/>
            <p:cNvSpPr/>
            <p:nvPr/>
          </p:nvSpPr>
          <p:spPr>
            <a:xfrm>
              <a:off x="143510" y="934719"/>
              <a:ext cx="4607560" cy="568833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33950" y="1511300"/>
              <a:ext cx="4956809" cy="467995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45720" rIns="0" bIns="0" rtlCol="0">
            <a:spAutoFit/>
          </a:bodyPr>
          <a:lstStyle/>
          <a:p>
            <a:pPr marL="5878830" marR="5080" indent="-614680">
              <a:lnSpc>
                <a:spcPts val="2670"/>
              </a:lnSpc>
              <a:spcBef>
                <a:spcPts val="360"/>
              </a:spcBef>
            </a:pPr>
            <a:r>
              <a:rPr sz="2400" spc="-15" dirty="0">
                <a:solidFill>
                  <a:srgbClr val="0000FF"/>
                </a:solidFill>
              </a:rPr>
              <a:t>Timber </a:t>
            </a:r>
            <a:r>
              <a:rPr sz="2400" spc="-5" dirty="0">
                <a:solidFill>
                  <a:srgbClr val="0000FF"/>
                </a:solidFill>
              </a:rPr>
              <a:t>Front </a:t>
            </a:r>
            <a:r>
              <a:rPr sz="2400" spc="-10" dirty="0">
                <a:solidFill>
                  <a:srgbClr val="0000FF"/>
                </a:solidFill>
              </a:rPr>
              <a:t>Door and  </a:t>
            </a:r>
            <a:r>
              <a:rPr sz="2400" spc="-5" dirty="0">
                <a:solidFill>
                  <a:srgbClr val="0000FF"/>
                </a:solidFill>
              </a:rPr>
              <a:t>Garage</a:t>
            </a:r>
            <a:r>
              <a:rPr sz="2400" spc="-15" dirty="0">
                <a:solidFill>
                  <a:srgbClr val="0000FF"/>
                </a:solidFill>
              </a:rPr>
              <a:t> </a:t>
            </a:r>
            <a:r>
              <a:rPr sz="2400" spc="-10" dirty="0">
                <a:solidFill>
                  <a:srgbClr val="0000FF"/>
                </a:solidFill>
              </a:rPr>
              <a:t>Door</a:t>
            </a:r>
            <a:endParaRPr sz="2400"/>
          </a:p>
        </p:txBody>
      </p:sp>
    </p:spTree>
  </p:cSld>
  <p:clrMapOvr>
    <a:masterClrMapping/>
  </p:clrMapOvr>
  <p:transition>
    <p:blinds/>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10209" y="1799589"/>
            <a:ext cx="9597390" cy="5151120"/>
            <a:chOff x="410209" y="1799589"/>
            <a:chExt cx="9597390" cy="5151120"/>
          </a:xfrm>
        </p:grpSpPr>
        <p:sp>
          <p:nvSpPr>
            <p:cNvPr id="3" name="object 3"/>
            <p:cNvSpPr/>
            <p:nvPr/>
          </p:nvSpPr>
          <p:spPr>
            <a:xfrm>
              <a:off x="410209" y="1799589"/>
              <a:ext cx="3981450" cy="51511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91659" y="2015489"/>
              <a:ext cx="5615940" cy="460756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3896359" y="374650"/>
            <a:ext cx="1619250" cy="513080"/>
          </a:xfrm>
          <a:prstGeom prst="rect">
            <a:avLst/>
          </a:prstGeom>
        </p:spPr>
        <p:txBody>
          <a:bodyPr vert="horz" wrap="square" lIns="0" tIns="12700" rIns="0" bIns="0" rtlCol="0">
            <a:spAutoFit/>
          </a:bodyPr>
          <a:lstStyle/>
          <a:p>
            <a:pPr marL="12700">
              <a:lnSpc>
                <a:spcPct val="100000"/>
              </a:lnSpc>
              <a:spcBef>
                <a:spcPts val="100"/>
              </a:spcBef>
            </a:pPr>
            <a:r>
              <a:rPr sz="3200" spc="675" dirty="0">
                <a:solidFill>
                  <a:srgbClr val="66FF66"/>
                </a:solidFill>
                <a:latin typeface="Gill Sans MT"/>
                <a:cs typeface="Gill Sans MT"/>
              </a:rPr>
              <a:t>P</a:t>
            </a:r>
            <a:r>
              <a:rPr sz="3200" spc="335" dirty="0">
                <a:solidFill>
                  <a:srgbClr val="66FF66"/>
                </a:solidFill>
                <a:latin typeface="Gill Sans MT"/>
                <a:cs typeface="Gill Sans MT"/>
              </a:rPr>
              <a:t>A</a:t>
            </a:r>
            <a:r>
              <a:rPr sz="3200" spc="960" dirty="0">
                <a:solidFill>
                  <a:srgbClr val="66FF66"/>
                </a:solidFill>
                <a:latin typeface="Gill Sans MT"/>
                <a:cs typeface="Gill Sans MT"/>
              </a:rPr>
              <a:t>P</a:t>
            </a:r>
            <a:r>
              <a:rPr sz="3200" spc="815" dirty="0">
                <a:solidFill>
                  <a:srgbClr val="66FF66"/>
                </a:solidFill>
                <a:latin typeface="Gill Sans MT"/>
                <a:cs typeface="Gill Sans MT"/>
              </a:rPr>
              <a:t>ER</a:t>
            </a:r>
            <a:endParaRPr sz="3200">
              <a:latin typeface="Gill Sans MT"/>
              <a:cs typeface="Gill Sans MT"/>
            </a:endParaRPr>
          </a:p>
        </p:txBody>
      </p:sp>
      <p:sp>
        <p:nvSpPr>
          <p:cNvPr id="6" name="object 6"/>
          <p:cNvSpPr txBox="1"/>
          <p:nvPr/>
        </p:nvSpPr>
        <p:spPr>
          <a:xfrm>
            <a:off x="527050" y="1162049"/>
            <a:ext cx="170815" cy="245110"/>
          </a:xfrm>
          <a:prstGeom prst="rect">
            <a:avLst/>
          </a:prstGeom>
        </p:spPr>
        <p:txBody>
          <a:bodyPr vert="horz" wrap="square" lIns="0" tIns="11430" rIns="0" bIns="0" rtlCol="0">
            <a:spAutoFit/>
          </a:bodyPr>
          <a:lstStyle/>
          <a:p>
            <a:pPr marL="12700">
              <a:lnSpc>
                <a:spcPct val="100000"/>
              </a:lnSpc>
              <a:spcBef>
                <a:spcPts val="90"/>
              </a:spcBef>
            </a:pPr>
            <a:r>
              <a:rPr sz="1450" spc="265" dirty="0">
                <a:latin typeface="Calibri"/>
                <a:cs typeface="Calibri"/>
              </a:rPr>
              <a:t>●</a:t>
            </a:r>
            <a:endParaRPr sz="1450">
              <a:latin typeface="Calibri"/>
              <a:cs typeface="Calibri"/>
            </a:endParaRPr>
          </a:p>
        </p:txBody>
      </p:sp>
      <p:sp>
        <p:nvSpPr>
          <p:cNvPr id="7" name="object 7"/>
          <p:cNvSpPr txBox="1"/>
          <p:nvPr/>
        </p:nvSpPr>
        <p:spPr>
          <a:xfrm>
            <a:off x="850900" y="1024890"/>
            <a:ext cx="5542280"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Paper </a:t>
            </a:r>
            <a:r>
              <a:rPr sz="3200" spc="-5" dirty="0">
                <a:latin typeface="Arial"/>
                <a:cs typeface="Arial"/>
              </a:rPr>
              <a:t>is </a:t>
            </a:r>
            <a:r>
              <a:rPr sz="3200" dirty="0">
                <a:latin typeface="Arial"/>
                <a:cs typeface="Arial"/>
              </a:rPr>
              <a:t>a </a:t>
            </a:r>
            <a:r>
              <a:rPr sz="3200" spc="-5" dirty="0">
                <a:latin typeface="Arial"/>
                <a:cs typeface="Arial"/>
              </a:rPr>
              <a:t>renweable</a:t>
            </a:r>
            <a:r>
              <a:rPr sz="3200" spc="-55" dirty="0">
                <a:latin typeface="Arial"/>
                <a:cs typeface="Arial"/>
              </a:rPr>
              <a:t> </a:t>
            </a:r>
            <a:r>
              <a:rPr sz="3200" dirty="0">
                <a:latin typeface="Arial"/>
                <a:cs typeface="Arial"/>
              </a:rPr>
              <a:t>resource</a:t>
            </a:r>
            <a:endParaRPr sz="32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919" y="1217929"/>
            <a:ext cx="7553325" cy="3747821"/>
          </a:xfrm>
          <a:prstGeom prst="rect">
            <a:avLst/>
          </a:prstGeom>
        </p:spPr>
        <p:txBody>
          <a:bodyPr vert="horz" wrap="square" lIns="0" tIns="53975" rIns="0" bIns="0" rtlCol="0">
            <a:spAutoFit/>
          </a:bodyPr>
          <a:lstStyle/>
          <a:p>
            <a:pPr marL="469900" marR="5080" indent="-457200" algn="just">
              <a:lnSpc>
                <a:spcPts val="3590"/>
              </a:lnSpc>
              <a:spcBef>
                <a:spcPts val="425"/>
              </a:spcBef>
              <a:buFont typeface="Arial" panose="020B0604020202020204" pitchFamily="34" charset="0"/>
              <a:buChar char="•"/>
            </a:pPr>
            <a:r>
              <a:rPr sz="3200" dirty="0">
                <a:solidFill>
                  <a:srgbClr val="6666FF"/>
                </a:solidFill>
              </a:rPr>
              <a:t>One of </a:t>
            </a:r>
            <a:r>
              <a:rPr sz="3200" spc="-5" dirty="0">
                <a:solidFill>
                  <a:srgbClr val="6666FF"/>
                </a:solidFill>
              </a:rPr>
              <a:t>the Renewable </a:t>
            </a:r>
            <a:r>
              <a:rPr sz="3200" dirty="0">
                <a:solidFill>
                  <a:srgbClr val="6666FF"/>
                </a:solidFill>
              </a:rPr>
              <a:t>product </a:t>
            </a:r>
            <a:r>
              <a:rPr sz="3200" spc="-5" dirty="0">
                <a:solidFill>
                  <a:srgbClr val="6666FF"/>
                </a:solidFill>
              </a:rPr>
              <a:t>of </a:t>
            </a:r>
            <a:r>
              <a:rPr sz="3200" dirty="0">
                <a:solidFill>
                  <a:srgbClr val="6666FF"/>
                </a:solidFill>
              </a:rPr>
              <a:t>paper </a:t>
            </a:r>
            <a:r>
              <a:rPr sz="3200" spc="-5" dirty="0">
                <a:solidFill>
                  <a:srgbClr val="6666FF"/>
                </a:solidFill>
              </a:rPr>
              <a:t>is  </a:t>
            </a:r>
            <a:r>
              <a:rPr sz="3200" spc="-15" dirty="0" smtClean="0">
                <a:solidFill>
                  <a:srgbClr val="FF3333"/>
                </a:solidFill>
              </a:rPr>
              <a:t>Warmcell</a:t>
            </a:r>
            <a:r>
              <a:rPr sz="3200" spc="-20" dirty="0" smtClean="0">
                <a:solidFill>
                  <a:srgbClr val="FF3333"/>
                </a:solidFill>
              </a:rPr>
              <a:t> </a:t>
            </a:r>
            <a:r>
              <a:rPr sz="3200" spc="-5" dirty="0" smtClean="0">
                <a:solidFill>
                  <a:srgbClr val="FF3333"/>
                </a:solidFill>
              </a:rPr>
              <a:t>insulation</a:t>
            </a:r>
            <a:r>
              <a:rPr lang="en-US" sz="3200" spc="-5" dirty="0" smtClean="0">
                <a:solidFill>
                  <a:srgbClr val="FF3333"/>
                </a:solidFill>
              </a:rPr>
              <a:t/>
            </a:r>
            <a:br>
              <a:rPr lang="en-US" sz="3200" spc="-5" dirty="0" smtClean="0">
                <a:solidFill>
                  <a:srgbClr val="FF3333"/>
                </a:solidFill>
              </a:rPr>
            </a:br>
            <a:r>
              <a:rPr lang="en-US" sz="3200" spc="-5" dirty="0" smtClean="0">
                <a:solidFill>
                  <a:srgbClr val="FF3333"/>
                </a:solidFill>
              </a:rPr>
              <a:t/>
            </a:r>
            <a:br>
              <a:rPr lang="en-US" sz="3200" spc="-5" dirty="0" smtClean="0">
                <a:solidFill>
                  <a:srgbClr val="FF3333"/>
                </a:solidFill>
              </a:rPr>
            </a:br>
            <a:r>
              <a:rPr lang="en-US" sz="3200" dirty="0" smtClean="0"/>
              <a:t>Warmcel </a:t>
            </a:r>
            <a:r>
              <a:rPr lang="en-US" sz="3200" dirty="0"/>
              <a:t>installed into walls </a:t>
            </a:r>
            <a:r>
              <a:rPr lang="en-US" sz="3200" dirty="0" smtClean="0"/>
              <a:t>reduces </a:t>
            </a:r>
            <a:r>
              <a:rPr lang="en-US" sz="3200" dirty="0"/>
              <a:t>solar overheating dramatically and helps </a:t>
            </a:r>
            <a:r>
              <a:rPr lang="en-US" sz="3200" dirty="0" smtClean="0"/>
              <a:t>in keeping temperature stable with </a:t>
            </a:r>
            <a:r>
              <a:rPr lang="en-US" sz="3200" dirty="0"/>
              <a:t>reduced fluctuations between days and nights.</a:t>
            </a: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8019" y="1031240"/>
            <a:ext cx="3628390" cy="613410"/>
          </a:xfrm>
          <a:prstGeom prst="rect">
            <a:avLst/>
          </a:prstGeom>
        </p:spPr>
        <p:txBody>
          <a:bodyPr vert="horz" wrap="square" lIns="0" tIns="40005" rIns="0" bIns="0" rtlCol="0">
            <a:spAutoFit/>
          </a:bodyPr>
          <a:lstStyle/>
          <a:p>
            <a:pPr marL="1051560" marR="5080" indent="-1038860">
              <a:lnSpc>
                <a:spcPts val="2230"/>
              </a:lnSpc>
              <a:spcBef>
                <a:spcPts val="315"/>
              </a:spcBef>
            </a:pPr>
            <a:r>
              <a:rPr sz="2000" spc="-15" dirty="0">
                <a:latin typeface="Arial"/>
                <a:cs typeface="Arial"/>
              </a:rPr>
              <a:t>WARMCELL</a:t>
            </a:r>
            <a:r>
              <a:rPr sz="2000" spc="-195" dirty="0">
                <a:latin typeface="Arial"/>
                <a:cs typeface="Arial"/>
              </a:rPr>
              <a:t> </a:t>
            </a:r>
            <a:r>
              <a:rPr sz="2000" spc="-5" dirty="0">
                <a:latin typeface="Arial"/>
                <a:cs typeface="Arial"/>
              </a:rPr>
              <a:t>AS</a:t>
            </a:r>
            <a:r>
              <a:rPr sz="2000" spc="-130" dirty="0">
                <a:latin typeface="Arial"/>
                <a:cs typeface="Arial"/>
              </a:rPr>
              <a:t> </a:t>
            </a:r>
            <a:r>
              <a:rPr sz="2000" dirty="0">
                <a:latin typeface="Arial"/>
                <a:cs typeface="Arial"/>
              </a:rPr>
              <a:t>A</a:t>
            </a:r>
            <a:r>
              <a:rPr sz="2000" spc="-135" dirty="0">
                <a:latin typeface="Arial"/>
                <a:cs typeface="Arial"/>
              </a:rPr>
              <a:t> </a:t>
            </a:r>
            <a:r>
              <a:rPr sz="2000" spc="-20" dirty="0">
                <a:latin typeface="Arial"/>
                <a:cs typeface="Arial"/>
              </a:rPr>
              <a:t>INSULATION  </a:t>
            </a:r>
            <a:r>
              <a:rPr sz="2000" spc="-5" dirty="0">
                <a:latin typeface="Arial"/>
                <a:cs typeface="Arial"/>
              </a:rPr>
              <a:t>FOR</a:t>
            </a:r>
            <a:r>
              <a:rPr sz="2000" spc="-10" dirty="0">
                <a:latin typeface="Arial"/>
                <a:cs typeface="Arial"/>
              </a:rPr>
              <a:t> </a:t>
            </a:r>
            <a:r>
              <a:rPr sz="2000" spc="-20" dirty="0">
                <a:latin typeface="Arial"/>
                <a:cs typeface="Arial"/>
              </a:rPr>
              <a:t>WALLS</a:t>
            </a:r>
            <a:endParaRPr sz="2000" dirty="0">
              <a:latin typeface="Arial"/>
              <a:cs typeface="Arial"/>
            </a:endParaRPr>
          </a:p>
        </p:txBody>
      </p:sp>
      <p:grpSp>
        <p:nvGrpSpPr>
          <p:cNvPr id="3" name="object 3"/>
          <p:cNvGrpSpPr/>
          <p:nvPr/>
        </p:nvGrpSpPr>
        <p:grpSpPr>
          <a:xfrm>
            <a:off x="72389" y="1943100"/>
            <a:ext cx="9791700" cy="5613400"/>
            <a:chOff x="72389" y="1943100"/>
            <a:chExt cx="9791700" cy="5613400"/>
          </a:xfrm>
        </p:grpSpPr>
        <p:sp>
          <p:nvSpPr>
            <p:cNvPr id="4" name="object 4"/>
            <p:cNvSpPr/>
            <p:nvPr/>
          </p:nvSpPr>
          <p:spPr>
            <a:xfrm>
              <a:off x="4874260" y="2353309"/>
              <a:ext cx="4989830" cy="498983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2389" y="1943100"/>
              <a:ext cx="4759475" cy="56134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48664" rIns="0" bIns="0" rtlCol="0">
            <a:spAutoFit/>
          </a:bodyPr>
          <a:lstStyle/>
          <a:p>
            <a:pPr marL="5798820" marR="5080" indent="-1290320">
              <a:lnSpc>
                <a:spcPts val="2230"/>
              </a:lnSpc>
              <a:spcBef>
                <a:spcPts val="315"/>
              </a:spcBef>
            </a:pPr>
            <a:r>
              <a:rPr sz="2000" spc="-15" dirty="0"/>
              <a:t>WARMCELL </a:t>
            </a:r>
            <a:r>
              <a:rPr sz="2000" spc="-5" dirty="0"/>
              <a:t>FOR</a:t>
            </a:r>
            <a:r>
              <a:rPr sz="2000" spc="-114" dirty="0"/>
              <a:t> </a:t>
            </a:r>
            <a:r>
              <a:rPr sz="2000" spc="-25" dirty="0"/>
              <a:t>PARTITION  </a:t>
            </a:r>
            <a:r>
              <a:rPr sz="2000" spc="-15" dirty="0"/>
              <a:t>WALLS</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2869" y="553720"/>
            <a:ext cx="7324725" cy="689932"/>
          </a:xfrm>
          <a:prstGeom prst="rect">
            <a:avLst/>
          </a:prstGeom>
        </p:spPr>
        <p:txBody>
          <a:bodyPr vert="horz" wrap="square" lIns="0" tIns="12700" rIns="0" bIns="0" rtlCol="0">
            <a:spAutoFit/>
          </a:bodyPr>
          <a:lstStyle/>
          <a:p>
            <a:pPr marL="12700" algn="ctr">
              <a:lnSpc>
                <a:spcPct val="100000"/>
              </a:lnSpc>
              <a:spcBef>
                <a:spcPts val="100"/>
              </a:spcBef>
            </a:pPr>
            <a:r>
              <a:rPr lang="en-US" dirty="0"/>
              <a:t>S</a:t>
            </a:r>
            <a:r>
              <a:rPr lang="en-US" dirty="0" smtClean="0"/>
              <a:t>ustainable </a:t>
            </a:r>
            <a:r>
              <a:rPr lang="en-US" dirty="0"/>
              <a:t>B</a:t>
            </a:r>
            <a:r>
              <a:rPr lang="en-US" dirty="0" smtClean="0"/>
              <a:t>uildings</a:t>
            </a:r>
            <a:endParaRPr dirty="0"/>
          </a:p>
        </p:txBody>
      </p:sp>
      <p:sp>
        <p:nvSpPr>
          <p:cNvPr id="3" name="object 3"/>
          <p:cNvSpPr txBox="1"/>
          <p:nvPr/>
        </p:nvSpPr>
        <p:spPr>
          <a:xfrm>
            <a:off x="610869" y="1706879"/>
            <a:ext cx="8841740" cy="2855269"/>
          </a:xfrm>
          <a:prstGeom prst="rect">
            <a:avLst/>
          </a:prstGeom>
        </p:spPr>
        <p:txBody>
          <a:bodyPr vert="horz" wrap="square" lIns="0" tIns="53975" rIns="0" bIns="0" rtlCol="0">
            <a:spAutoFit/>
          </a:bodyPr>
          <a:lstStyle/>
          <a:p>
            <a:pPr>
              <a:lnSpc>
                <a:spcPct val="100000"/>
              </a:lnSpc>
              <a:spcBef>
                <a:spcPts val="15"/>
              </a:spcBef>
            </a:pPr>
            <a:endParaRPr sz="3100" dirty="0">
              <a:latin typeface="Arial"/>
              <a:cs typeface="Arial"/>
            </a:endParaRPr>
          </a:p>
          <a:p>
            <a:pPr marL="352425" marR="344170" algn="ctr">
              <a:lnSpc>
                <a:spcPts val="3590"/>
              </a:lnSpc>
            </a:pPr>
            <a:r>
              <a:rPr lang="en-US" sz="3200" spc="-5" dirty="0">
                <a:latin typeface="Arial"/>
                <a:cs typeface="Arial"/>
              </a:rPr>
              <a:t>B</a:t>
            </a:r>
            <a:r>
              <a:rPr sz="3200" spc="-5" dirty="0" smtClean="0">
                <a:latin typeface="Arial"/>
                <a:cs typeface="Arial"/>
              </a:rPr>
              <a:t>uilding </a:t>
            </a:r>
            <a:r>
              <a:rPr sz="3200" spc="-5" dirty="0">
                <a:latin typeface="Arial"/>
                <a:cs typeface="Arial"/>
              </a:rPr>
              <a:t>construted </a:t>
            </a:r>
            <a:r>
              <a:rPr sz="3200" spc="-10" dirty="0">
                <a:latin typeface="Arial"/>
                <a:cs typeface="Arial"/>
              </a:rPr>
              <a:t>with </a:t>
            </a:r>
            <a:r>
              <a:rPr sz="3200" spc="-5" dirty="0">
                <a:latin typeface="Arial"/>
                <a:cs typeface="Arial"/>
              </a:rPr>
              <a:t>ecofriendly  </a:t>
            </a:r>
            <a:r>
              <a:rPr sz="3200" dirty="0">
                <a:latin typeface="Arial"/>
                <a:cs typeface="Arial"/>
              </a:rPr>
              <a:t>products and,</a:t>
            </a:r>
            <a:r>
              <a:rPr sz="3200" dirty="0">
                <a:solidFill>
                  <a:srgbClr val="FF6600"/>
                </a:solidFill>
                <a:latin typeface="Arial"/>
                <a:cs typeface="Arial"/>
              </a:rPr>
              <a:t>renewable resources </a:t>
            </a:r>
            <a:r>
              <a:rPr sz="3200" dirty="0">
                <a:latin typeface="Arial"/>
                <a:cs typeface="Arial"/>
              </a:rPr>
              <a:t>and </a:t>
            </a:r>
            <a:r>
              <a:rPr sz="3200" spc="-5" dirty="0">
                <a:latin typeface="Arial"/>
                <a:cs typeface="Arial"/>
              </a:rPr>
              <a:t>less  </a:t>
            </a:r>
            <a:r>
              <a:rPr sz="3200" dirty="0">
                <a:latin typeface="Arial"/>
                <a:cs typeface="Arial"/>
              </a:rPr>
              <a:t>energy consumption products </a:t>
            </a:r>
            <a:r>
              <a:rPr sz="3200" spc="-5" dirty="0">
                <a:latin typeface="Arial"/>
                <a:cs typeface="Arial"/>
              </a:rPr>
              <a:t>are </a:t>
            </a:r>
            <a:r>
              <a:rPr sz="3200" dirty="0">
                <a:latin typeface="Arial"/>
                <a:cs typeface="Arial"/>
              </a:rPr>
              <a:t>termed as  sustainable</a:t>
            </a:r>
            <a:r>
              <a:rPr sz="3200" spc="-5" dirty="0">
                <a:latin typeface="Arial"/>
                <a:cs typeface="Arial"/>
              </a:rPr>
              <a:t> buildings</a:t>
            </a:r>
            <a:endParaRPr sz="3200" dirty="0">
              <a:latin typeface="Arial"/>
              <a:cs typeface="Arial"/>
            </a:endParaRPr>
          </a:p>
          <a:p>
            <a:pPr>
              <a:lnSpc>
                <a:spcPct val="100000"/>
              </a:lnSpc>
              <a:spcBef>
                <a:spcPts val="25"/>
              </a:spcBef>
            </a:pPr>
            <a:endParaRPr sz="3100" dirty="0">
              <a:latin typeface="Arial"/>
              <a:cs typeface="Arial"/>
            </a:endParaRPr>
          </a:p>
        </p:txBody>
      </p:sp>
    </p:spTree>
    <p:extLst>
      <p:ext uri="{BB962C8B-B14F-4D97-AF65-F5344CB8AC3E}">
        <p14:creationId xmlns:p14="http://schemas.microsoft.com/office/powerpoint/2010/main" val="2585718892"/>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9350" y="553720"/>
            <a:ext cx="5234940" cy="695960"/>
          </a:xfrm>
          <a:prstGeom prst="rect">
            <a:avLst/>
          </a:prstGeom>
        </p:spPr>
        <p:txBody>
          <a:bodyPr vert="horz" wrap="square" lIns="0" tIns="12700" rIns="0" bIns="0" rtlCol="0">
            <a:spAutoFit/>
          </a:bodyPr>
          <a:lstStyle/>
          <a:p>
            <a:pPr marL="12700">
              <a:lnSpc>
                <a:spcPct val="100000"/>
              </a:lnSpc>
              <a:spcBef>
                <a:spcPts val="100"/>
              </a:spcBef>
            </a:pPr>
            <a:r>
              <a:rPr spc="-55" dirty="0"/>
              <a:t>Technology</a:t>
            </a:r>
            <a:r>
              <a:rPr spc="-285" dirty="0"/>
              <a:t> </a:t>
            </a:r>
            <a:r>
              <a:rPr spc="-15" dirty="0"/>
              <a:t>Available</a:t>
            </a:r>
          </a:p>
        </p:txBody>
      </p:sp>
      <p:sp>
        <p:nvSpPr>
          <p:cNvPr id="4" name="object 4"/>
          <p:cNvSpPr txBox="1"/>
          <p:nvPr/>
        </p:nvSpPr>
        <p:spPr>
          <a:xfrm>
            <a:off x="923289" y="1718309"/>
            <a:ext cx="8327390" cy="3927357"/>
          </a:xfrm>
          <a:prstGeom prst="rect">
            <a:avLst/>
          </a:prstGeom>
        </p:spPr>
        <p:txBody>
          <a:bodyPr vert="horz" wrap="square" lIns="0" tIns="53975" rIns="0" bIns="0" rtlCol="0">
            <a:spAutoFit/>
          </a:bodyPr>
          <a:lstStyle/>
          <a:p>
            <a:pPr marL="469900" marR="5080" indent="-457200" algn="just">
              <a:lnSpc>
                <a:spcPts val="3590"/>
              </a:lnSpc>
              <a:spcBef>
                <a:spcPts val="425"/>
              </a:spcBef>
              <a:buFont typeface="Arial" panose="020B0604020202020204" pitchFamily="34" charset="0"/>
              <a:buChar char="•"/>
            </a:pPr>
            <a:r>
              <a:rPr sz="3200" spc="-5" dirty="0">
                <a:latin typeface="Arial"/>
                <a:cs typeface="Arial"/>
              </a:rPr>
              <a:t>Centre for </a:t>
            </a:r>
            <a:r>
              <a:rPr sz="3200" spc="-5" dirty="0">
                <a:solidFill>
                  <a:srgbClr val="FF3333"/>
                </a:solidFill>
                <a:latin typeface="Arial"/>
                <a:cs typeface="Arial"/>
              </a:rPr>
              <a:t>ASTRA </a:t>
            </a:r>
            <a:r>
              <a:rPr sz="3200" spc="-5" dirty="0">
                <a:latin typeface="Arial"/>
                <a:cs typeface="Arial"/>
              </a:rPr>
              <a:t>(Application of </a:t>
            </a:r>
            <a:r>
              <a:rPr sz="3200" dirty="0">
                <a:latin typeface="Arial"/>
                <a:cs typeface="Arial"/>
              </a:rPr>
              <a:t>Science</a:t>
            </a:r>
            <a:r>
              <a:rPr sz="3200" spc="-105" dirty="0">
                <a:latin typeface="Arial"/>
                <a:cs typeface="Arial"/>
              </a:rPr>
              <a:t> </a:t>
            </a:r>
            <a:r>
              <a:rPr sz="3200" dirty="0">
                <a:latin typeface="Arial"/>
                <a:cs typeface="Arial"/>
              </a:rPr>
              <a:t>and  </a:t>
            </a:r>
            <a:r>
              <a:rPr sz="3200" spc="-70" dirty="0" smtClean="0">
                <a:latin typeface="Arial"/>
                <a:cs typeface="Arial"/>
              </a:rPr>
              <a:t>Tech</a:t>
            </a:r>
            <a:r>
              <a:rPr sz="3200" dirty="0" smtClean="0">
                <a:latin typeface="Arial"/>
                <a:cs typeface="Arial"/>
              </a:rPr>
              <a:t>nology </a:t>
            </a:r>
            <a:r>
              <a:rPr sz="3200" spc="-5" dirty="0">
                <a:latin typeface="Arial"/>
                <a:cs typeface="Arial"/>
              </a:rPr>
              <a:t>for </a:t>
            </a:r>
            <a:r>
              <a:rPr sz="3200" dirty="0">
                <a:latin typeface="Arial"/>
                <a:cs typeface="Arial"/>
              </a:rPr>
              <a:t>Rural Areas) </a:t>
            </a:r>
            <a:r>
              <a:rPr sz="3200" spc="-10" dirty="0">
                <a:latin typeface="Arial"/>
                <a:cs typeface="Arial"/>
              </a:rPr>
              <a:t>was </a:t>
            </a:r>
            <a:r>
              <a:rPr sz="3200" dirty="0">
                <a:latin typeface="Arial"/>
                <a:cs typeface="Arial"/>
              </a:rPr>
              <a:t>formed </a:t>
            </a:r>
            <a:r>
              <a:rPr sz="3200" spc="-5" dirty="0">
                <a:latin typeface="Arial"/>
                <a:cs typeface="Arial"/>
              </a:rPr>
              <a:t>in  </a:t>
            </a:r>
            <a:r>
              <a:rPr sz="3200" dirty="0">
                <a:latin typeface="Arial"/>
                <a:cs typeface="Arial"/>
              </a:rPr>
              <a:t>1974 at </a:t>
            </a:r>
            <a:r>
              <a:rPr sz="3200" spc="-5" dirty="0">
                <a:latin typeface="Arial"/>
                <a:cs typeface="Arial"/>
              </a:rPr>
              <a:t>Indian Institute </a:t>
            </a:r>
            <a:r>
              <a:rPr sz="3200" dirty="0">
                <a:latin typeface="Arial"/>
                <a:cs typeface="Arial"/>
              </a:rPr>
              <a:t>of Science </a:t>
            </a:r>
            <a:r>
              <a:rPr sz="3200" spc="-5" dirty="0">
                <a:latin typeface="Arial"/>
                <a:cs typeface="Arial"/>
              </a:rPr>
              <a:t>(IISc),  </a:t>
            </a:r>
            <a:r>
              <a:rPr sz="3200" dirty="0" smtClean="0">
                <a:latin typeface="Arial"/>
                <a:cs typeface="Arial"/>
              </a:rPr>
              <a:t>Bangalore</a:t>
            </a:r>
            <a:r>
              <a:rPr lang="en-US" sz="3200" dirty="0" smtClean="0">
                <a:latin typeface="Arial"/>
                <a:cs typeface="Arial"/>
              </a:rPr>
              <a:t> </a:t>
            </a:r>
            <a:r>
              <a:rPr sz="3200" spc="-5" dirty="0" smtClean="0">
                <a:latin typeface="Arial"/>
                <a:cs typeface="Arial"/>
              </a:rPr>
              <a:t>to </a:t>
            </a:r>
            <a:r>
              <a:rPr sz="3200" dirty="0">
                <a:latin typeface="Arial"/>
                <a:cs typeface="Arial"/>
              </a:rPr>
              <a:t>cater </a:t>
            </a:r>
            <a:r>
              <a:rPr sz="3200" spc="-5" dirty="0">
                <a:latin typeface="Arial"/>
                <a:cs typeface="Arial"/>
              </a:rPr>
              <a:t>to  </a:t>
            </a:r>
            <a:r>
              <a:rPr sz="3200" dirty="0">
                <a:latin typeface="Arial"/>
                <a:cs typeface="Arial"/>
              </a:rPr>
              <a:t>developing technologies </a:t>
            </a:r>
            <a:r>
              <a:rPr sz="3200" spc="-5" dirty="0">
                <a:latin typeface="Arial"/>
                <a:cs typeface="Arial"/>
              </a:rPr>
              <a:t>for </a:t>
            </a:r>
            <a:r>
              <a:rPr sz="3200" dirty="0">
                <a:latin typeface="Arial"/>
                <a:cs typeface="Arial"/>
              </a:rPr>
              <a:t>sustainable  development.</a:t>
            </a:r>
          </a:p>
          <a:p>
            <a:pPr marL="469900" marR="488950" indent="-457200" algn="just">
              <a:lnSpc>
                <a:spcPts val="3590"/>
              </a:lnSpc>
              <a:spcBef>
                <a:spcPts val="1410"/>
              </a:spcBef>
              <a:buFont typeface="Arial" panose="020B0604020202020204" pitchFamily="34" charset="0"/>
              <a:buChar char="•"/>
            </a:pPr>
            <a:r>
              <a:rPr sz="3200" spc="-30" dirty="0" smtClean="0">
                <a:latin typeface="Arial"/>
                <a:cs typeface="Arial"/>
              </a:rPr>
              <a:t>Recently</a:t>
            </a:r>
            <a:r>
              <a:rPr sz="3200" spc="-30" dirty="0">
                <a:latin typeface="Arial"/>
                <a:cs typeface="Arial"/>
              </a:rPr>
              <a:t>, </a:t>
            </a:r>
            <a:r>
              <a:rPr sz="3200" spc="-5" dirty="0">
                <a:latin typeface="Arial"/>
                <a:cs typeface="Arial"/>
              </a:rPr>
              <a:t>this </a:t>
            </a:r>
            <a:r>
              <a:rPr sz="3200" dirty="0">
                <a:latin typeface="Arial"/>
                <a:cs typeface="Arial"/>
              </a:rPr>
              <a:t>centre has been renamed as </a:t>
            </a:r>
            <a:r>
              <a:rPr sz="3200" spc="-5" dirty="0" smtClean="0">
                <a:latin typeface="Arial"/>
                <a:cs typeface="Arial"/>
              </a:rPr>
              <a:t>‘</a:t>
            </a:r>
            <a:r>
              <a:rPr sz="3200" spc="-5" dirty="0">
                <a:latin typeface="Arial"/>
                <a:cs typeface="Arial"/>
              </a:rPr>
              <a:t>Centre for </a:t>
            </a:r>
            <a:r>
              <a:rPr sz="3200" dirty="0">
                <a:solidFill>
                  <a:srgbClr val="FF3333"/>
                </a:solidFill>
                <a:latin typeface="Arial"/>
                <a:cs typeface="Arial"/>
              </a:rPr>
              <a:t>Sustainable</a:t>
            </a:r>
            <a:r>
              <a:rPr sz="3200" spc="-30" dirty="0">
                <a:solidFill>
                  <a:srgbClr val="FF3333"/>
                </a:solidFill>
                <a:latin typeface="Arial"/>
                <a:cs typeface="Arial"/>
              </a:rPr>
              <a:t> </a:t>
            </a:r>
            <a:r>
              <a:rPr sz="3200" spc="-25" dirty="0">
                <a:solidFill>
                  <a:srgbClr val="FF3333"/>
                </a:solidFill>
                <a:latin typeface="Arial"/>
                <a:cs typeface="Arial"/>
              </a:rPr>
              <a:t>Technologies</a:t>
            </a:r>
            <a:r>
              <a:rPr sz="3200" spc="-25" dirty="0">
                <a:latin typeface="Arial"/>
                <a:cs typeface="Arial"/>
              </a:rPr>
              <a:t>’.</a:t>
            </a:r>
            <a:endParaRPr sz="32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010919" y="2585720"/>
            <a:ext cx="7917180" cy="492443"/>
          </a:xfrm>
        </p:spPr>
        <p:txBody>
          <a:bodyPr/>
          <a:lstStyle/>
          <a:p>
            <a:r>
              <a:rPr lang="en-US" dirty="0" smtClean="0"/>
              <a:t>Search </a:t>
            </a:r>
            <a:r>
              <a:rPr lang="en-US" dirty="0" err="1" smtClean="0"/>
              <a:t>kr</a:t>
            </a:r>
            <a:r>
              <a:rPr lang="en-US" dirty="0" smtClean="0"/>
              <a:t> k </a:t>
            </a:r>
            <a:r>
              <a:rPr lang="en-US" dirty="0" err="1" smtClean="0"/>
              <a:t>ae</a:t>
            </a:r>
            <a:r>
              <a:rPr lang="en-US" dirty="0" smtClean="0"/>
              <a:t> </a:t>
            </a:r>
            <a:r>
              <a:rPr lang="en-US" dirty="0" err="1" smtClean="0"/>
              <a:t>nxt</a:t>
            </a:r>
            <a:r>
              <a:rPr lang="en-US" dirty="0" smtClean="0"/>
              <a:t> </a:t>
            </a:r>
            <a:r>
              <a:rPr lang="en-US" dirty="0" err="1" smtClean="0"/>
              <a:t>clas</a:t>
            </a:r>
            <a:r>
              <a:rPr lang="en-US" dirty="0" smtClean="0"/>
              <a:t> m </a:t>
            </a:r>
            <a:endParaRPr lang="en-US" dirty="0"/>
          </a:p>
        </p:txBody>
      </p:sp>
    </p:spTree>
    <p:extLst>
      <p:ext uri="{BB962C8B-B14F-4D97-AF65-F5344CB8AC3E}">
        <p14:creationId xmlns:p14="http://schemas.microsoft.com/office/powerpoint/2010/main" val="94284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84616" y="730250"/>
            <a:ext cx="9120089" cy="458652"/>
          </a:xfrm>
          <a:prstGeom prst="rect">
            <a:avLst/>
          </a:prstGeom>
        </p:spPr>
        <p:txBody>
          <a:bodyPr vert="horz" wrap="square" lIns="0" tIns="12700" rIns="0" bIns="0" rtlCol="0">
            <a:spAutoFit/>
          </a:bodyPr>
          <a:lstStyle/>
          <a:p>
            <a:pPr marR="1905" algn="ctr">
              <a:lnSpc>
                <a:spcPts val="3290"/>
              </a:lnSpc>
            </a:pPr>
            <a:r>
              <a:rPr lang="en-US" dirty="0"/>
              <a:t>Sustainable Buildings</a:t>
            </a:r>
            <a:endParaRPr lang="en-US" dirty="0"/>
          </a:p>
        </p:txBody>
      </p:sp>
      <p:sp>
        <p:nvSpPr>
          <p:cNvPr id="4" name="object 4"/>
          <p:cNvSpPr txBox="1"/>
          <p:nvPr/>
        </p:nvSpPr>
        <p:spPr>
          <a:xfrm>
            <a:off x="260350" y="1729740"/>
            <a:ext cx="9444355" cy="4140236"/>
          </a:xfrm>
          <a:prstGeom prst="rect">
            <a:avLst/>
          </a:prstGeom>
        </p:spPr>
        <p:txBody>
          <a:bodyPr vert="horz" wrap="square" lIns="0" tIns="92075" rIns="0" bIns="0" rtlCol="0">
            <a:spAutoFit/>
          </a:bodyPr>
          <a:lstStyle/>
          <a:p>
            <a:pPr marL="12700" marR="5080" algn="ctr">
              <a:lnSpc>
                <a:spcPts val="3220"/>
              </a:lnSpc>
              <a:spcBef>
                <a:spcPts val="725"/>
              </a:spcBef>
            </a:pPr>
            <a:endParaRPr sz="2500" dirty="0">
              <a:latin typeface="Arial"/>
              <a:cs typeface="Arial"/>
            </a:endParaRPr>
          </a:p>
          <a:p>
            <a:pPr>
              <a:lnSpc>
                <a:spcPct val="100000"/>
              </a:lnSpc>
              <a:spcBef>
                <a:spcPts val="30"/>
              </a:spcBef>
            </a:pPr>
            <a:endParaRPr sz="2750" dirty="0">
              <a:latin typeface="Arial"/>
              <a:cs typeface="Arial"/>
            </a:endParaRPr>
          </a:p>
          <a:p>
            <a:pPr marL="255270" marR="460375" algn="just">
              <a:lnSpc>
                <a:spcPts val="3120"/>
              </a:lnSpc>
            </a:pPr>
            <a:r>
              <a:rPr lang="en-US" sz="2800" spc="-165" dirty="0">
                <a:solidFill>
                  <a:srgbClr val="FFFFFF"/>
                </a:solidFill>
                <a:latin typeface="Bookman Old Style"/>
                <a:cs typeface="Bookman Old Style"/>
              </a:rPr>
              <a:t>Sustainable </a:t>
            </a:r>
            <a:r>
              <a:rPr lang="en-US" sz="2800" spc="-150" dirty="0">
                <a:solidFill>
                  <a:srgbClr val="FFFFFF"/>
                </a:solidFill>
                <a:latin typeface="Bookman Old Style"/>
                <a:cs typeface="Bookman Old Style"/>
              </a:rPr>
              <a:t>building </a:t>
            </a:r>
            <a:r>
              <a:rPr lang="en-US" sz="2800" dirty="0">
                <a:solidFill>
                  <a:srgbClr val="FFFF00"/>
                </a:solidFill>
                <a:latin typeface="Arial"/>
                <a:cs typeface="Arial"/>
              </a:rPr>
              <a:t>is constructed </a:t>
            </a:r>
            <a:r>
              <a:rPr lang="en-US" sz="2800" spc="-5" dirty="0">
                <a:solidFill>
                  <a:srgbClr val="FFFF00"/>
                </a:solidFill>
                <a:latin typeface="Arial"/>
                <a:cs typeface="Arial"/>
              </a:rPr>
              <a:t>with sustainable</a:t>
            </a:r>
            <a:r>
              <a:rPr lang="en-US" sz="2800" dirty="0">
                <a:latin typeface="Arial"/>
                <a:cs typeface="Arial"/>
              </a:rPr>
              <a:t> </a:t>
            </a:r>
            <a:r>
              <a:rPr lang="en-US" sz="2800" spc="-5" dirty="0" smtClean="0">
                <a:solidFill>
                  <a:srgbClr val="FFFF00"/>
                </a:solidFill>
                <a:latin typeface="Arial"/>
                <a:cs typeface="Arial"/>
              </a:rPr>
              <a:t>materials</a:t>
            </a:r>
            <a:r>
              <a:rPr lang="en-US" sz="2800" dirty="0" smtClean="0">
                <a:latin typeface="Arial"/>
                <a:cs typeface="Arial"/>
              </a:rPr>
              <a:t>. </a:t>
            </a:r>
            <a:r>
              <a:rPr lang="en-US" sz="2800" b="1" dirty="0" smtClean="0"/>
              <a:t>Sustainable </a:t>
            </a:r>
            <a:r>
              <a:rPr lang="en-US" sz="2800" b="1" dirty="0"/>
              <a:t>materials</a:t>
            </a:r>
            <a:r>
              <a:rPr lang="en-US" sz="2800" dirty="0"/>
              <a:t> don't stress the environment during their production, use or </a:t>
            </a:r>
            <a:r>
              <a:rPr lang="en-US" sz="2800" dirty="0" smtClean="0"/>
              <a:t>disposal. Sustainability</a:t>
            </a:r>
            <a:r>
              <a:rPr lang="en-US" sz="2800" dirty="0"/>
              <a:t>, whether in materials, energy or practices, means a limited negative impact on natural resources and people; they avoid depleting or degrading the environment</a:t>
            </a:r>
            <a:r>
              <a:rPr lang="en-US" sz="2800" dirty="0" smtClean="0"/>
              <a:t>.</a:t>
            </a:r>
          </a:p>
          <a:p>
            <a:pPr marL="255270" marR="460375" algn="ctr">
              <a:lnSpc>
                <a:spcPts val="3120"/>
              </a:lnSpc>
            </a:pPr>
            <a:endParaRPr sz="2450" dirty="0">
              <a:latin typeface="Arial"/>
              <a:cs typeface="Arial"/>
            </a:endParaRPr>
          </a:p>
          <a:p>
            <a:pPr marL="938530">
              <a:lnSpc>
                <a:spcPct val="100000"/>
              </a:lnSpc>
            </a:pPr>
            <a:r>
              <a:rPr sz="2800" spc="-5" dirty="0">
                <a:solidFill>
                  <a:srgbClr val="FFFF00"/>
                </a:solidFill>
                <a:latin typeface="Arial"/>
                <a:cs typeface="Arial"/>
              </a:rPr>
              <a:t>sustainable </a:t>
            </a:r>
            <a:r>
              <a:rPr sz="2800" dirty="0">
                <a:solidFill>
                  <a:srgbClr val="FFFF00"/>
                </a:solidFill>
                <a:latin typeface="Arial"/>
                <a:cs typeface="Arial"/>
              </a:rPr>
              <a:t>materials are </a:t>
            </a:r>
            <a:r>
              <a:rPr sz="2800" spc="-5" dirty="0">
                <a:solidFill>
                  <a:srgbClr val="FFFF00"/>
                </a:solidFill>
                <a:latin typeface="Arial"/>
                <a:cs typeface="Arial"/>
              </a:rPr>
              <a:t>renewable</a:t>
            </a:r>
            <a:r>
              <a:rPr sz="2800" spc="-20" dirty="0">
                <a:solidFill>
                  <a:srgbClr val="FFFF00"/>
                </a:solidFill>
                <a:latin typeface="Arial"/>
                <a:cs typeface="Arial"/>
              </a:rPr>
              <a:t> </a:t>
            </a:r>
            <a:r>
              <a:rPr sz="2800" spc="-5" dirty="0">
                <a:solidFill>
                  <a:srgbClr val="FFFF00"/>
                </a:solidFill>
                <a:latin typeface="Arial"/>
                <a:cs typeface="Arial"/>
              </a:rPr>
              <a:t>resources</a:t>
            </a:r>
            <a:endParaRPr sz="28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2869" y="553720"/>
            <a:ext cx="7324725" cy="695960"/>
          </a:xfrm>
          <a:prstGeom prst="rect">
            <a:avLst/>
          </a:prstGeom>
        </p:spPr>
        <p:txBody>
          <a:bodyPr vert="horz" wrap="square" lIns="0" tIns="12700" rIns="0" bIns="0" rtlCol="0">
            <a:spAutoFit/>
          </a:bodyPr>
          <a:lstStyle/>
          <a:p>
            <a:pPr marL="12700">
              <a:lnSpc>
                <a:spcPct val="100000"/>
              </a:lnSpc>
              <a:spcBef>
                <a:spcPts val="100"/>
              </a:spcBef>
            </a:pPr>
            <a:r>
              <a:rPr spc="-5" dirty="0"/>
              <a:t>Then what is green building</a:t>
            </a:r>
            <a:r>
              <a:rPr spc="-55" dirty="0"/>
              <a:t> </a:t>
            </a:r>
            <a:r>
              <a:rPr dirty="0"/>
              <a:t>?</a:t>
            </a:r>
          </a:p>
        </p:txBody>
      </p:sp>
      <p:sp>
        <p:nvSpPr>
          <p:cNvPr id="3" name="object 3"/>
          <p:cNvSpPr txBox="1"/>
          <p:nvPr/>
        </p:nvSpPr>
        <p:spPr>
          <a:xfrm>
            <a:off x="610869" y="1706879"/>
            <a:ext cx="8841740" cy="2824491"/>
          </a:xfrm>
          <a:prstGeom prst="rect">
            <a:avLst/>
          </a:prstGeom>
        </p:spPr>
        <p:txBody>
          <a:bodyPr vert="horz" wrap="square" lIns="0" tIns="53975" rIns="0" bIns="0" rtlCol="0">
            <a:spAutoFit/>
          </a:bodyPr>
          <a:lstStyle/>
          <a:p>
            <a:pPr marL="123825" marR="116839" algn="ctr">
              <a:lnSpc>
                <a:spcPts val="3590"/>
              </a:lnSpc>
              <a:spcBef>
                <a:spcPts val="425"/>
              </a:spcBef>
            </a:pPr>
            <a:r>
              <a:rPr lang="en-US" sz="3200" b="1" dirty="0"/>
              <a:t>Green building</a:t>
            </a:r>
            <a:r>
              <a:rPr lang="en-US" sz="3200" dirty="0"/>
              <a:t> is the practice of creating structures and using processes that are environmentally responsible and resource-efficient throughout a </a:t>
            </a:r>
            <a:r>
              <a:rPr lang="en-US" sz="3200" b="1" dirty="0"/>
              <a:t>building's</a:t>
            </a:r>
            <a:r>
              <a:rPr lang="en-US" sz="3200" dirty="0"/>
              <a:t> life-cycle from siting to design, construction, operation, maintenance, renovation and deconstruction.</a:t>
            </a:r>
            <a:endParaRPr sz="3200" dirty="0">
              <a:latin typeface="Arial"/>
              <a:cs typeface="Arial"/>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919" y="2585720"/>
            <a:ext cx="7917180" cy="1384995"/>
          </a:xfrm>
        </p:spPr>
        <p:txBody>
          <a:bodyPr/>
          <a:lstStyle/>
          <a:p>
            <a:pPr marL="123825" marR="116839" algn="ctr">
              <a:lnSpc>
                <a:spcPts val="3590"/>
              </a:lnSpc>
              <a:spcBef>
                <a:spcPts val="425"/>
              </a:spcBef>
            </a:pPr>
            <a:r>
              <a:rPr lang="en-US" spc="-10" dirty="0"/>
              <a:t>All </a:t>
            </a:r>
            <a:r>
              <a:rPr lang="en-US" dirty="0"/>
              <a:t>sustainable buildings are green buildings</a:t>
            </a:r>
            <a:r>
              <a:rPr lang="en-US" spc="-90" dirty="0"/>
              <a:t> </a:t>
            </a:r>
            <a:r>
              <a:rPr lang="en-US" dirty="0"/>
              <a:t>but  not all green buildings are</a:t>
            </a:r>
            <a:r>
              <a:rPr lang="en-US" spc="-55" dirty="0"/>
              <a:t> </a:t>
            </a:r>
            <a:r>
              <a:rPr lang="en-US" spc="-5" dirty="0"/>
              <a:t>sustainable</a:t>
            </a:r>
            <a:endParaRPr lang="en-US" dirty="0"/>
          </a:p>
        </p:txBody>
      </p:sp>
    </p:spTree>
    <p:extLst>
      <p:ext uri="{BB962C8B-B14F-4D97-AF65-F5344CB8AC3E}">
        <p14:creationId xmlns:p14="http://schemas.microsoft.com/office/powerpoint/2010/main" val="265469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239519" y="2142490"/>
            <a:ext cx="3601085" cy="2903220"/>
          </a:xfrm>
          <a:prstGeom prst="rect">
            <a:avLst/>
          </a:prstGeom>
        </p:spPr>
        <p:txBody>
          <a:bodyPr vert="horz" wrap="square" lIns="0" tIns="12700" rIns="0" bIns="0" rtlCol="0">
            <a:spAutoFit/>
          </a:bodyPr>
          <a:lstStyle/>
          <a:p>
            <a:pPr marL="361950" indent="-323850">
              <a:lnSpc>
                <a:spcPts val="4635"/>
              </a:lnSpc>
              <a:spcBef>
                <a:spcPts val="100"/>
              </a:spcBef>
              <a:buClr>
                <a:srgbClr val="000000"/>
              </a:buClr>
              <a:buSzPct val="45000"/>
              <a:buFont typeface="Calibri"/>
              <a:buChar char="●"/>
              <a:tabLst>
                <a:tab pos="361315" algn="l"/>
                <a:tab pos="361950" algn="l"/>
              </a:tabLst>
            </a:pPr>
            <a:r>
              <a:rPr sz="4000" spc="-5" dirty="0">
                <a:solidFill>
                  <a:srgbClr val="FFFF66"/>
                </a:solidFill>
                <a:latin typeface="Arial"/>
                <a:cs typeface="Arial"/>
              </a:rPr>
              <a:t>Rubber</a:t>
            </a:r>
            <a:endParaRPr sz="4000">
              <a:latin typeface="Arial"/>
              <a:cs typeface="Arial"/>
            </a:endParaRPr>
          </a:p>
          <a:p>
            <a:pPr marL="361950" indent="-323850">
              <a:lnSpc>
                <a:spcPts val="4465"/>
              </a:lnSpc>
              <a:buClr>
                <a:srgbClr val="000000"/>
              </a:buClr>
              <a:buSzPct val="45000"/>
              <a:buFont typeface="Calibri"/>
              <a:buChar char="●"/>
              <a:tabLst>
                <a:tab pos="361315" algn="l"/>
                <a:tab pos="361950" algn="l"/>
              </a:tabLst>
            </a:pPr>
            <a:r>
              <a:rPr sz="4000" spc="-5" dirty="0">
                <a:solidFill>
                  <a:srgbClr val="FFFF66"/>
                </a:solidFill>
                <a:latin typeface="Arial"/>
                <a:cs typeface="Arial"/>
              </a:rPr>
              <a:t>BAMBOO</a:t>
            </a:r>
            <a:endParaRPr sz="4000">
              <a:latin typeface="Arial"/>
              <a:cs typeface="Arial"/>
            </a:endParaRPr>
          </a:p>
          <a:p>
            <a:pPr marL="361950" indent="-323850">
              <a:lnSpc>
                <a:spcPts val="4465"/>
              </a:lnSpc>
              <a:buClr>
                <a:srgbClr val="000000"/>
              </a:buClr>
              <a:buSzPct val="45000"/>
              <a:buFont typeface="Calibri"/>
              <a:buChar char="●"/>
              <a:tabLst>
                <a:tab pos="361315" algn="l"/>
                <a:tab pos="361950" algn="l"/>
              </a:tabLst>
            </a:pPr>
            <a:r>
              <a:rPr sz="4000" spc="-80" dirty="0">
                <a:solidFill>
                  <a:srgbClr val="FFFF66"/>
                </a:solidFill>
                <a:latin typeface="Arial"/>
                <a:cs typeface="Arial"/>
              </a:rPr>
              <a:t>CLAY</a:t>
            </a:r>
            <a:endParaRPr sz="4000">
              <a:latin typeface="Arial"/>
              <a:cs typeface="Arial"/>
            </a:endParaRPr>
          </a:p>
          <a:p>
            <a:pPr marL="361950" indent="-323850">
              <a:lnSpc>
                <a:spcPts val="4465"/>
              </a:lnSpc>
              <a:buClr>
                <a:srgbClr val="000000"/>
              </a:buClr>
              <a:buSzPct val="45000"/>
              <a:buFont typeface="Calibri"/>
              <a:buChar char="●"/>
              <a:tabLst>
                <a:tab pos="361315" algn="l"/>
                <a:tab pos="361950" algn="l"/>
              </a:tabLst>
            </a:pPr>
            <a:r>
              <a:rPr sz="4000" spc="-5" dirty="0">
                <a:solidFill>
                  <a:srgbClr val="FFFF66"/>
                </a:solidFill>
                <a:latin typeface="Arial"/>
                <a:cs typeface="Arial"/>
              </a:rPr>
              <a:t>TIMBER</a:t>
            </a:r>
            <a:endParaRPr sz="4000">
              <a:latin typeface="Arial"/>
              <a:cs typeface="Arial"/>
            </a:endParaRPr>
          </a:p>
          <a:p>
            <a:pPr marL="361950" indent="-323850">
              <a:lnSpc>
                <a:spcPts val="4630"/>
              </a:lnSpc>
              <a:buClr>
                <a:srgbClr val="000000"/>
              </a:buClr>
              <a:buSzPct val="45000"/>
              <a:buFont typeface="Calibri"/>
              <a:buChar char="●"/>
              <a:tabLst>
                <a:tab pos="361315" algn="l"/>
                <a:tab pos="361950" algn="l"/>
              </a:tabLst>
            </a:pPr>
            <a:r>
              <a:rPr sz="4000" spc="-45" dirty="0">
                <a:solidFill>
                  <a:srgbClr val="FFFF66"/>
                </a:solidFill>
                <a:latin typeface="Arial"/>
                <a:cs typeface="Arial"/>
              </a:rPr>
              <a:t>NEWSPAPER</a:t>
            </a:r>
            <a:endParaRPr sz="4000">
              <a:latin typeface="Arial"/>
              <a:cs typeface="Arial"/>
            </a:endParaRPr>
          </a:p>
        </p:txBody>
      </p:sp>
      <p:sp>
        <p:nvSpPr>
          <p:cNvPr id="4" name="object 4"/>
          <p:cNvSpPr txBox="1">
            <a:spLocks noGrp="1"/>
          </p:cNvSpPr>
          <p:nvPr>
            <p:ph type="title"/>
          </p:nvPr>
        </p:nvSpPr>
        <p:spPr>
          <a:xfrm>
            <a:off x="2352039" y="449580"/>
            <a:ext cx="5361305" cy="695960"/>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FFFF99"/>
                </a:solidFill>
              </a:rPr>
              <a:t>Sustainable</a:t>
            </a:r>
            <a:r>
              <a:rPr spc="-40" dirty="0">
                <a:solidFill>
                  <a:srgbClr val="FFFF99"/>
                </a:solidFill>
              </a:rPr>
              <a:t> </a:t>
            </a:r>
            <a:r>
              <a:rPr spc="-5" dirty="0">
                <a:solidFill>
                  <a:srgbClr val="FFFF99"/>
                </a:solidFill>
              </a:rPr>
              <a:t>materials</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89679" y="252730"/>
            <a:ext cx="2354580" cy="695960"/>
          </a:xfrm>
          <a:prstGeom prst="rect">
            <a:avLst/>
          </a:prstGeom>
        </p:spPr>
        <p:txBody>
          <a:bodyPr vert="horz" wrap="square" lIns="0" tIns="12700" rIns="0" bIns="0" rtlCol="0">
            <a:spAutoFit/>
          </a:bodyPr>
          <a:lstStyle/>
          <a:p>
            <a:pPr marL="12700">
              <a:lnSpc>
                <a:spcPct val="100000"/>
              </a:lnSpc>
              <a:spcBef>
                <a:spcPts val="100"/>
              </a:spcBef>
            </a:pPr>
            <a:r>
              <a:rPr sz="4400" spc="-5" dirty="0">
                <a:latin typeface="Arial"/>
                <a:cs typeface="Arial"/>
              </a:rPr>
              <a:t>RU</a:t>
            </a:r>
            <a:r>
              <a:rPr sz="4400" dirty="0">
                <a:latin typeface="Arial"/>
                <a:cs typeface="Arial"/>
              </a:rPr>
              <a:t>BBER</a:t>
            </a:r>
            <a:endParaRPr sz="4400">
              <a:latin typeface="Arial"/>
              <a:cs typeface="Arial"/>
            </a:endParaRPr>
          </a:p>
        </p:txBody>
      </p:sp>
      <p:sp>
        <p:nvSpPr>
          <p:cNvPr id="3" name="object 3"/>
          <p:cNvSpPr/>
          <p:nvPr/>
        </p:nvSpPr>
        <p:spPr>
          <a:xfrm>
            <a:off x="5266690" y="2016760"/>
            <a:ext cx="3743960" cy="3167380"/>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191770" y="1864360"/>
            <a:ext cx="6864350" cy="5445760"/>
            <a:chOff x="191770" y="1864360"/>
            <a:chExt cx="6864350" cy="5445760"/>
          </a:xfrm>
        </p:grpSpPr>
        <p:sp>
          <p:nvSpPr>
            <p:cNvPr id="5" name="object 5"/>
            <p:cNvSpPr/>
            <p:nvPr/>
          </p:nvSpPr>
          <p:spPr>
            <a:xfrm>
              <a:off x="2015490" y="5255260"/>
              <a:ext cx="5040629" cy="205452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91770" y="1864360"/>
              <a:ext cx="4419600" cy="338709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627380" y="1273809"/>
            <a:ext cx="116839" cy="162560"/>
          </a:xfrm>
          <a:prstGeom prst="rect">
            <a:avLst/>
          </a:prstGeom>
        </p:spPr>
        <p:txBody>
          <a:bodyPr vert="horz" wrap="square" lIns="0" tIns="12700" rIns="0" bIns="0" rtlCol="0">
            <a:spAutoFit/>
          </a:bodyPr>
          <a:lstStyle/>
          <a:p>
            <a:pPr marL="12700">
              <a:lnSpc>
                <a:spcPct val="100000"/>
              </a:lnSpc>
              <a:spcBef>
                <a:spcPts val="100"/>
              </a:spcBef>
            </a:pPr>
            <a:r>
              <a:rPr sz="900" spc="170" dirty="0">
                <a:latin typeface="Calibri"/>
                <a:cs typeface="Calibri"/>
              </a:rPr>
              <a:t>●</a:t>
            </a:r>
            <a:endParaRPr sz="900">
              <a:latin typeface="Calibri"/>
              <a:cs typeface="Calibri"/>
            </a:endParaRPr>
          </a:p>
        </p:txBody>
      </p:sp>
      <p:sp>
        <p:nvSpPr>
          <p:cNvPr id="8" name="object 8"/>
          <p:cNvSpPr txBox="1"/>
          <p:nvPr/>
        </p:nvSpPr>
        <p:spPr>
          <a:xfrm>
            <a:off x="951230" y="1155700"/>
            <a:ext cx="6030595" cy="391160"/>
          </a:xfrm>
          <a:prstGeom prst="rect">
            <a:avLst/>
          </a:prstGeom>
        </p:spPr>
        <p:txBody>
          <a:bodyPr vert="horz" wrap="square" lIns="0" tIns="12700" rIns="0" bIns="0" rtlCol="0">
            <a:spAutoFit/>
          </a:bodyPr>
          <a:lstStyle/>
          <a:p>
            <a:pPr marL="12700">
              <a:lnSpc>
                <a:spcPct val="100000"/>
              </a:lnSpc>
              <a:spcBef>
                <a:spcPts val="100"/>
              </a:spcBef>
            </a:pPr>
            <a:r>
              <a:rPr lang="en-US" sz="2000" spc="-5" dirty="0">
                <a:latin typeface="Arial"/>
                <a:cs typeface="Arial"/>
              </a:rPr>
              <a:t>R</a:t>
            </a:r>
            <a:r>
              <a:rPr sz="2400" spc="-5" dirty="0" smtClean="0">
                <a:latin typeface="Arial"/>
                <a:cs typeface="Arial"/>
              </a:rPr>
              <a:t>ubber </a:t>
            </a:r>
            <a:r>
              <a:rPr sz="2400" spc="-5" dirty="0">
                <a:latin typeface="Arial"/>
                <a:cs typeface="Arial"/>
              </a:rPr>
              <a:t>can be recycled </a:t>
            </a:r>
            <a:r>
              <a:rPr sz="2400" spc="-10" dirty="0">
                <a:latin typeface="Arial"/>
                <a:cs typeface="Arial"/>
              </a:rPr>
              <a:t>and </a:t>
            </a:r>
            <a:r>
              <a:rPr sz="2400" spc="-5" dirty="0">
                <a:latin typeface="Arial"/>
                <a:cs typeface="Arial"/>
              </a:rPr>
              <a:t>used </a:t>
            </a:r>
            <a:r>
              <a:rPr sz="2400" dirty="0">
                <a:latin typeface="Arial"/>
                <a:cs typeface="Arial"/>
              </a:rPr>
              <a:t>as</a:t>
            </a:r>
            <a:r>
              <a:rPr sz="2400" spc="-15" dirty="0">
                <a:latin typeface="Arial"/>
                <a:cs typeface="Arial"/>
              </a:rPr>
              <a:t> </a:t>
            </a:r>
            <a:r>
              <a:rPr sz="2400" spc="-5" dirty="0">
                <a:latin typeface="Arial"/>
                <a:cs typeface="Arial"/>
              </a:rPr>
              <a:t>flooring</a:t>
            </a:r>
            <a:endParaRPr sz="2400" dirty="0">
              <a:latin typeface="Arial"/>
              <a:cs typeface="Arial"/>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799840" y="553720"/>
            <a:ext cx="2478405" cy="695960"/>
          </a:xfrm>
          <a:prstGeom prst="rect">
            <a:avLst/>
          </a:prstGeom>
        </p:spPr>
        <p:txBody>
          <a:bodyPr vert="horz" wrap="square" lIns="0" tIns="12700" rIns="0" bIns="0" rtlCol="0">
            <a:spAutoFit/>
          </a:bodyPr>
          <a:lstStyle/>
          <a:p>
            <a:pPr marL="12700">
              <a:lnSpc>
                <a:spcPct val="100000"/>
              </a:lnSpc>
              <a:spcBef>
                <a:spcPts val="100"/>
              </a:spcBef>
            </a:pPr>
            <a:r>
              <a:rPr dirty="0"/>
              <a:t>BAMB</a:t>
            </a:r>
            <a:r>
              <a:rPr spc="-5" dirty="0"/>
              <a:t>OO</a:t>
            </a:r>
          </a:p>
        </p:txBody>
      </p:sp>
      <p:sp>
        <p:nvSpPr>
          <p:cNvPr id="4" name="object 4"/>
          <p:cNvSpPr txBox="1"/>
          <p:nvPr/>
        </p:nvSpPr>
        <p:spPr>
          <a:xfrm>
            <a:off x="948689" y="1769109"/>
            <a:ext cx="7745730" cy="1314462"/>
          </a:xfrm>
          <a:prstGeom prst="rect">
            <a:avLst/>
          </a:prstGeom>
        </p:spPr>
        <p:txBody>
          <a:bodyPr vert="horz" wrap="square" lIns="0" tIns="41910" rIns="0" bIns="0" rtlCol="0">
            <a:spAutoFit/>
          </a:bodyPr>
          <a:lstStyle/>
          <a:p>
            <a:pPr marL="12700" marR="5080" algn="ctr">
              <a:lnSpc>
                <a:spcPts val="2460"/>
              </a:lnSpc>
              <a:spcBef>
                <a:spcPts val="330"/>
              </a:spcBef>
            </a:pPr>
            <a:r>
              <a:rPr lang="en-US" sz="2200" spc="-5" dirty="0">
                <a:latin typeface="Arial"/>
                <a:cs typeface="Arial"/>
              </a:rPr>
              <a:t>S</a:t>
            </a:r>
            <a:r>
              <a:rPr sz="2200" spc="-5" dirty="0" smtClean="0">
                <a:latin typeface="Arial"/>
                <a:cs typeface="Arial"/>
              </a:rPr>
              <a:t>ustainable </a:t>
            </a:r>
            <a:r>
              <a:rPr sz="2200" spc="-5" dirty="0">
                <a:latin typeface="Arial"/>
                <a:cs typeface="Arial"/>
              </a:rPr>
              <a:t>bamboo flooring is </a:t>
            </a:r>
            <a:r>
              <a:rPr sz="2200" dirty="0">
                <a:latin typeface="Arial"/>
                <a:cs typeface="Arial"/>
              </a:rPr>
              <a:t>a </a:t>
            </a:r>
            <a:r>
              <a:rPr sz="2200" spc="-5" dirty="0">
                <a:latin typeface="Arial"/>
                <a:cs typeface="Arial"/>
              </a:rPr>
              <a:t>great option </a:t>
            </a:r>
            <a:r>
              <a:rPr sz="2200" dirty="0">
                <a:latin typeface="Arial"/>
                <a:cs typeface="Arial"/>
              </a:rPr>
              <a:t>for </a:t>
            </a:r>
            <a:r>
              <a:rPr sz="2200" spc="-5" dirty="0">
                <a:latin typeface="Arial"/>
                <a:cs typeface="Arial"/>
              </a:rPr>
              <a:t>improving the  building or construction plans for any</a:t>
            </a:r>
            <a:r>
              <a:rPr sz="2200" spc="15" dirty="0">
                <a:latin typeface="Arial"/>
                <a:cs typeface="Arial"/>
              </a:rPr>
              <a:t> </a:t>
            </a:r>
            <a:r>
              <a:rPr sz="2200" spc="-5" dirty="0">
                <a:latin typeface="Arial"/>
                <a:cs typeface="Arial"/>
              </a:rPr>
              <a:t>project</a:t>
            </a:r>
            <a:endParaRPr sz="2200" dirty="0">
              <a:latin typeface="Arial"/>
              <a:cs typeface="Arial"/>
            </a:endParaRPr>
          </a:p>
          <a:p>
            <a:pPr>
              <a:lnSpc>
                <a:spcPct val="100000"/>
              </a:lnSpc>
              <a:spcBef>
                <a:spcPts val="45"/>
              </a:spcBef>
            </a:pPr>
            <a:endParaRPr sz="1900" dirty="0">
              <a:latin typeface="Arial"/>
              <a:cs typeface="Arial"/>
            </a:endParaRPr>
          </a:p>
          <a:p>
            <a:pPr algn="ctr">
              <a:lnSpc>
                <a:spcPct val="100000"/>
              </a:lnSpc>
            </a:pPr>
            <a:r>
              <a:rPr sz="2200" spc="-5" dirty="0">
                <a:latin typeface="Arial"/>
                <a:cs typeface="Arial"/>
              </a:rPr>
              <a:t>Bamboo is </a:t>
            </a:r>
            <a:r>
              <a:rPr sz="2200" dirty="0">
                <a:latin typeface="Arial"/>
                <a:cs typeface="Arial"/>
              </a:rPr>
              <a:t>a </a:t>
            </a:r>
            <a:r>
              <a:rPr sz="2200" spc="-5" dirty="0">
                <a:latin typeface="Arial"/>
                <a:cs typeface="Arial"/>
              </a:rPr>
              <a:t>great anti-bacterial and it </a:t>
            </a:r>
            <a:r>
              <a:rPr sz="2200" dirty="0">
                <a:latin typeface="Arial"/>
                <a:cs typeface="Arial"/>
              </a:rPr>
              <a:t>is </a:t>
            </a:r>
            <a:r>
              <a:rPr sz="2200" spc="-5" dirty="0">
                <a:latin typeface="Arial"/>
                <a:cs typeface="Arial"/>
              </a:rPr>
              <a:t>also water</a:t>
            </a:r>
            <a:r>
              <a:rPr sz="2200" spc="25" dirty="0">
                <a:latin typeface="Arial"/>
                <a:cs typeface="Arial"/>
              </a:rPr>
              <a:t> </a:t>
            </a:r>
            <a:r>
              <a:rPr sz="2200" spc="-5" dirty="0">
                <a:latin typeface="Arial"/>
                <a:cs typeface="Arial"/>
              </a:rPr>
              <a:t>resistant</a:t>
            </a:r>
            <a:endParaRPr sz="2200" dirty="0">
              <a:latin typeface="Arial"/>
              <a:cs typeface="Arial"/>
            </a:endParaRPr>
          </a:p>
        </p:txBody>
      </p:sp>
      <p:grpSp>
        <p:nvGrpSpPr>
          <p:cNvPr id="5" name="object 5"/>
          <p:cNvGrpSpPr/>
          <p:nvPr/>
        </p:nvGrpSpPr>
        <p:grpSpPr>
          <a:xfrm>
            <a:off x="431800" y="3239770"/>
            <a:ext cx="8928100" cy="3816350"/>
            <a:chOff x="431800" y="3239770"/>
            <a:chExt cx="8928100" cy="3816350"/>
          </a:xfrm>
        </p:grpSpPr>
        <p:sp>
          <p:nvSpPr>
            <p:cNvPr id="6" name="object 6"/>
            <p:cNvSpPr/>
            <p:nvPr/>
          </p:nvSpPr>
          <p:spPr>
            <a:xfrm>
              <a:off x="3743959" y="3239770"/>
              <a:ext cx="5615940" cy="381635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1800" y="4104640"/>
              <a:ext cx="3079750" cy="273558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78720" cy="7556500"/>
            <a:chOff x="0" y="0"/>
            <a:chExt cx="10078720" cy="7556500"/>
          </a:xfrm>
        </p:grpSpPr>
        <p:sp>
          <p:nvSpPr>
            <p:cNvPr id="3" name="object 3"/>
            <p:cNvSpPr/>
            <p:nvPr/>
          </p:nvSpPr>
          <p:spPr>
            <a:xfrm>
              <a:off x="0" y="0"/>
              <a:ext cx="10078720" cy="7556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7700" y="3887470"/>
              <a:ext cx="3959860" cy="30962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68340" y="3959859"/>
              <a:ext cx="3879850" cy="302387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36319" y="143510"/>
              <a:ext cx="9042400" cy="3600450"/>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268</Words>
  <Application>Microsoft Office PowerPoint</Application>
  <PresentationFormat>Custom</PresentationFormat>
  <Paragraphs>51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Bookman Old Style</vt:lpstr>
      <vt:lpstr>Calibri</vt:lpstr>
      <vt:lpstr>Gill Sans MT</vt:lpstr>
      <vt:lpstr>Office Theme</vt:lpstr>
      <vt:lpstr>PowerPoint Presentation</vt:lpstr>
      <vt:lpstr>Sustainable Buildings</vt:lpstr>
      <vt:lpstr>Sustainable Buildings</vt:lpstr>
      <vt:lpstr>Then what is green building ?</vt:lpstr>
      <vt:lpstr>PowerPoint Presentation</vt:lpstr>
      <vt:lpstr>Sustainable materials</vt:lpstr>
      <vt:lpstr>PowerPoint Presentation</vt:lpstr>
      <vt:lpstr>BAMBOO</vt:lpstr>
      <vt:lpstr>PowerPoint Presentation</vt:lpstr>
      <vt:lpstr>PowerPoint Presentation</vt:lpstr>
      <vt:lpstr>Walls made of clay blocks</vt:lpstr>
      <vt:lpstr>Roofing made of clay</vt:lpstr>
      <vt:lpstr>Tiles made of clay</vt:lpstr>
      <vt:lpstr>TIMBER</vt:lpstr>
      <vt:lpstr>PowerPoint Presentation</vt:lpstr>
      <vt:lpstr>Timber Front Door and  Garage Door</vt:lpstr>
      <vt:lpstr>PAPER</vt:lpstr>
      <vt:lpstr>One of the Renewable product of paper is  Warmcell insulation  Warmcel installed into walls reduces solar overheating dramatically and helps in keeping temperature stable with reduced fluctuations between days and nights.</vt:lpstr>
      <vt:lpstr>WARMCELL FOR PARTITION  WALLS</vt:lpstr>
      <vt:lpstr>Technology Available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Usman Ismail</cp:lastModifiedBy>
  <cp:revision>8</cp:revision>
  <dcterms:created xsi:type="dcterms:W3CDTF">2019-12-29T14:33:59Z</dcterms:created>
  <dcterms:modified xsi:type="dcterms:W3CDTF">2020-01-08T12:04:10Z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2015-02-13T00:00:00Z</vt:filetime>
  </property>
  <property fmtid="{D5CDD505-2E9C-101B-9397-08002B2CF9AE}" pid="3" name="Creator">
    <vt:lpwstr>pdftk 1.44 - www.pdftk.com</vt:lpwstr>
  </property>
  <property fmtid="{D5CDD505-2E9C-101B-9397-08002B2CF9AE}" pid="4" name="LastSaved">
    <vt:filetime>2019-12-29T00:00:00Z</vt:filetime>
  </property>
</Properties>
</file>